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57" r:id="rId4"/>
    <p:sldId id="281" r:id="rId5"/>
    <p:sldId id="280" r:id="rId6"/>
    <p:sldId id="260" r:id="rId7"/>
    <p:sldId id="264" r:id="rId8"/>
    <p:sldId id="276" r:id="rId9"/>
    <p:sldId id="258" r:id="rId10"/>
    <p:sldId id="277" r:id="rId11"/>
    <p:sldId id="265" r:id="rId12"/>
    <p:sldId id="266" r:id="rId13"/>
    <p:sldId id="268" r:id="rId14"/>
    <p:sldId id="270" r:id="rId15"/>
    <p:sldId id="269" r:id="rId16"/>
    <p:sldId id="278" r:id="rId17"/>
    <p:sldId id="271" r:id="rId18"/>
    <p:sldId id="274" r:id="rId19"/>
    <p:sldId id="279" r:id="rId20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D9C4A-DE85-4D99-80B7-3F5DA7959A7A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3182F-0DBD-41DB-839B-EDCA7C0E308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62F0F-7CB9-4BF5-95B5-C0532D0928CD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975" y="4760913"/>
            <a:ext cx="5511800" cy="4510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74A41-9E8D-47A2-AEC3-9E06B4BEFAF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John Smith pp 70-71</a:t>
            </a:r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74A41-9E8D-47A2-AEC3-9E06B4BEFAF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Cope: </a:t>
            </a:r>
            <a:r>
              <a:rPr lang="en-GB" dirty="0" err="1" smtClean="0"/>
              <a:t>forskellen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efter</a:t>
            </a:r>
            <a:r>
              <a:rPr lang="en-GB" dirty="0" smtClean="0"/>
              <a:t> </a:t>
            </a:r>
            <a:r>
              <a:rPr lang="en-GB" dirty="0" err="1" smtClean="0"/>
              <a:t>produktivitet</a:t>
            </a:r>
            <a:r>
              <a:rPr lang="en-GB" dirty="0" smtClean="0"/>
              <a:t>,</a:t>
            </a:r>
            <a:r>
              <a:rPr lang="en-GB" baseline="0" dirty="0" smtClean="0"/>
              <a:t> at </a:t>
            </a:r>
            <a:r>
              <a:rPr lang="en-GB" baseline="0" dirty="0" err="1" smtClean="0"/>
              <a:t>lønningerne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vesten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</a:t>
            </a:r>
            <a:r>
              <a:rPr lang="en-GB" baseline="0" dirty="0" smtClean="0"/>
              <a:t> 6-7 </a:t>
            </a:r>
            <a:r>
              <a:rPr lang="en-GB" baseline="0" dirty="0" err="1" smtClean="0"/>
              <a:t>gange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højere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74A41-9E8D-47A2-AEC3-9E06B4BEFAF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rundet rektangel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rundet rektangel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6" name="Pladsholder til dato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rundet rektangel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rundet rektangel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EB0005-B75D-4ED1-8D07-0F62AFF90F37}" type="datetimeFigureOut">
              <a:rPr lang="en-GB" smtClean="0"/>
              <a:pPr/>
              <a:t>12/09/17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C119A9-A03F-41A7-929E-268F03F236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Marxisme</a:t>
            </a:r>
            <a:r>
              <a:rPr lang="en-GB" dirty="0" smtClean="0"/>
              <a:t> in </a:t>
            </a:r>
            <a:r>
              <a:rPr lang="en-GB" dirty="0" err="1" smtClean="0"/>
              <a:t>det</a:t>
            </a:r>
            <a:r>
              <a:rPr lang="en-GB" dirty="0" smtClean="0"/>
              <a:t> 21. </a:t>
            </a:r>
            <a:r>
              <a:rPr lang="en-GB" dirty="0" err="1" smtClean="0"/>
              <a:t>århundrede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err="1" smtClean="0"/>
              <a:t>Trekant’handel</a:t>
            </a:r>
            <a:r>
              <a:rPr lang="en-GB" dirty="0" smtClean="0"/>
              <a:t>’ – </a:t>
            </a:r>
            <a:r>
              <a:rPr lang="en-GB" dirty="0" err="1" smtClean="0"/>
              <a:t>råvareleverandører</a:t>
            </a:r>
            <a:r>
              <a:rPr lang="en-GB" dirty="0" smtClean="0"/>
              <a:t>, </a:t>
            </a:r>
            <a:r>
              <a:rPr lang="en-GB" dirty="0" err="1" smtClean="0"/>
              <a:t>finans</a:t>
            </a:r>
            <a:r>
              <a:rPr lang="en-GB" dirty="0" smtClean="0"/>
              <a:t>-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industriproduktion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Karen </a:t>
            </a:r>
            <a:r>
              <a:rPr lang="en-GB" dirty="0" err="1" smtClean="0"/>
              <a:t>Helveg</a:t>
            </a:r>
            <a:r>
              <a:rPr lang="en-GB" dirty="0" smtClean="0"/>
              <a:t> Petersen</a:t>
            </a:r>
          </a:p>
          <a:p>
            <a:r>
              <a:rPr lang="en-GB" dirty="0" smtClean="0"/>
              <a:t>9. September 2017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Imperialisme</a:t>
            </a:r>
            <a:r>
              <a:rPr lang="en-GB" dirty="0" smtClean="0"/>
              <a:t> – </a:t>
            </a:r>
            <a:r>
              <a:rPr lang="en-GB" dirty="0" err="1" smtClean="0"/>
              <a:t>direkte</a:t>
            </a:r>
            <a:r>
              <a:rPr lang="en-GB" dirty="0" smtClean="0"/>
              <a:t> </a:t>
            </a:r>
            <a:r>
              <a:rPr lang="en-GB" dirty="0" err="1" smtClean="0"/>
              <a:t>investeringer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Fire </a:t>
            </a:r>
            <a:r>
              <a:rPr lang="en-GB" dirty="0" err="1" smtClean="0"/>
              <a:t>motiver</a:t>
            </a:r>
            <a:r>
              <a:rPr lang="en-GB" dirty="0" smtClean="0"/>
              <a:t> for </a:t>
            </a:r>
            <a:r>
              <a:rPr lang="en-GB" dirty="0" err="1" smtClean="0"/>
              <a:t>direkte</a:t>
            </a:r>
            <a:r>
              <a:rPr lang="en-GB" dirty="0" smtClean="0"/>
              <a:t> </a:t>
            </a:r>
            <a:r>
              <a:rPr lang="en-GB" dirty="0" err="1" smtClean="0"/>
              <a:t>oversøiske</a:t>
            </a:r>
            <a:r>
              <a:rPr lang="en-GB" dirty="0" smtClean="0"/>
              <a:t> </a:t>
            </a:r>
            <a:r>
              <a:rPr lang="en-GB" dirty="0" err="1" smtClean="0"/>
              <a:t>investeringer</a:t>
            </a:r>
            <a:r>
              <a:rPr lang="en-GB" dirty="0" smtClean="0"/>
              <a:t> (John Smith):</a:t>
            </a:r>
          </a:p>
          <a:p>
            <a:pPr lvl="1"/>
            <a:r>
              <a:rPr lang="en-GB" dirty="0" err="1" smtClean="0"/>
              <a:t>Lavere</a:t>
            </a:r>
            <a:r>
              <a:rPr lang="en-GB" dirty="0" smtClean="0"/>
              <a:t> </a:t>
            </a:r>
            <a:r>
              <a:rPr lang="en-GB" dirty="0" err="1" smtClean="0"/>
              <a:t>omkostninger</a:t>
            </a:r>
            <a:endParaRPr lang="en-GB" dirty="0" smtClean="0"/>
          </a:p>
          <a:p>
            <a:pPr lvl="1"/>
            <a:r>
              <a:rPr lang="en-GB" dirty="0" err="1" smtClean="0"/>
              <a:t>Ressourcesøgende</a:t>
            </a:r>
            <a:endParaRPr lang="en-GB" dirty="0" smtClean="0"/>
          </a:p>
          <a:p>
            <a:pPr lvl="1"/>
            <a:r>
              <a:rPr lang="en-GB" dirty="0" smtClean="0"/>
              <a:t>At </a:t>
            </a:r>
            <a:r>
              <a:rPr lang="en-GB" dirty="0" err="1" smtClean="0"/>
              <a:t>være</a:t>
            </a:r>
            <a:r>
              <a:rPr lang="en-GB" dirty="0" smtClean="0"/>
              <a:t> </a:t>
            </a:r>
            <a:r>
              <a:rPr lang="en-GB" dirty="0" err="1" smtClean="0"/>
              <a:t>nær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markederne</a:t>
            </a:r>
            <a:endParaRPr lang="en-GB" dirty="0" smtClean="0"/>
          </a:p>
          <a:p>
            <a:pPr lvl="1"/>
            <a:r>
              <a:rPr lang="en-GB" dirty="0" err="1" smtClean="0"/>
              <a:t>Teknologisøgende</a:t>
            </a:r>
            <a:endParaRPr lang="en-GB" dirty="0" smtClean="0"/>
          </a:p>
          <a:p>
            <a:r>
              <a:rPr lang="en-GB" dirty="0" err="1" smtClean="0"/>
              <a:t>Normalt</a:t>
            </a:r>
            <a:r>
              <a:rPr lang="en-GB" dirty="0" smtClean="0"/>
              <a:t> </a:t>
            </a:r>
            <a:r>
              <a:rPr lang="en-GB" dirty="0" err="1" smtClean="0"/>
              <a:t>kommer</a:t>
            </a:r>
            <a:r>
              <a:rPr lang="en-GB" dirty="0" smtClean="0"/>
              <a:t> </a:t>
            </a:r>
            <a:r>
              <a:rPr lang="en-GB" dirty="0" err="1" smtClean="0"/>
              <a:t>vestlige</a:t>
            </a:r>
            <a:r>
              <a:rPr lang="en-GB" dirty="0" smtClean="0"/>
              <a:t> </a:t>
            </a:r>
            <a:r>
              <a:rPr lang="en-GB" dirty="0" err="1" smtClean="0"/>
              <a:t>virksomheder</a:t>
            </a:r>
            <a:r>
              <a:rPr lang="en-GB" dirty="0" smtClean="0"/>
              <a:t> med </a:t>
            </a:r>
            <a:r>
              <a:rPr lang="en-GB" dirty="0" err="1" smtClean="0"/>
              <a:t>teknologien</a:t>
            </a:r>
            <a:r>
              <a:rPr lang="en-GB" dirty="0" smtClean="0"/>
              <a:t> – men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producere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lavere</a:t>
            </a:r>
            <a:r>
              <a:rPr lang="en-GB" dirty="0" smtClean="0"/>
              <a:t> </a:t>
            </a:r>
            <a:r>
              <a:rPr lang="en-GB" dirty="0" err="1" smtClean="0"/>
              <a:t>omkostninger</a:t>
            </a:r>
            <a:r>
              <a:rPr lang="en-GB" dirty="0" smtClean="0"/>
              <a:t>: </a:t>
            </a:r>
            <a:r>
              <a:rPr lang="en-GB" dirty="0" err="1" smtClean="0"/>
              <a:t>udflagning</a:t>
            </a:r>
            <a:r>
              <a:rPr lang="en-GB" dirty="0" smtClean="0"/>
              <a:t> (</a:t>
            </a:r>
            <a:r>
              <a:rPr lang="en-GB" dirty="0" err="1" smtClean="0"/>
              <a:t>Østen</a:t>
            </a:r>
            <a:r>
              <a:rPr lang="en-GB" dirty="0" smtClean="0"/>
              <a:t>, </a:t>
            </a:r>
            <a:r>
              <a:rPr lang="en-GB" dirty="0" err="1" smtClean="0"/>
              <a:t>Østeuropa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Ressourcesøgende</a:t>
            </a:r>
            <a:r>
              <a:rPr lang="en-GB" dirty="0" smtClean="0"/>
              <a:t> –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Afrika</a:t>
            </a:r>
            <a:r>
              <a:rPr lang="en-GB" dirty="0" smtClean="0"/>
              <a:t> </a:t>
            </a:r>
            <a:r>
              <a:rPr lang="en-GB" dirty="0" err="1" smtClean="0"/>
              <a:t>tilegnelse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jord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ressourcer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næsten</a:t>
            </a:r>
            <a:r>
              <a:rPr lang="en-GB" dirty="0" smtClean="0"/>
              <a:t> </a:t>
            </a:r>
            <a:r>
              <a:rPr lang="en-GB" dirty="0" err="1" smtClean="0"/>
              <a:t>ingen</a:t>
            </a:r>
            <a:r>
              <a:rPr lang="en-GB" dirty="0" smtClean="0"/>
              <a:t> </a:t>
            </a:r>
            <a:r>
              <a:rPr lang="en-GB" dirty="0" err="1" smtClean="0"/>
              <a:t>penge</a:t>
            </a:r>
            <a:r>
              <a:rPr lang="en-GB" dirty="0" smtClean="0"/>
              <a:t>, men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kræves</a:t>
            </a:r>
            <a:r>
              <a:rPr lang="en-GB" dirty="0" smtClean="0"/>
              <a:t> store </a:t>
            </a:r>
            <a:r>
              <a:rPr lang="en-GB" dirty="0" err="1" smtClean="0"/>
              <a:t>investeringer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miner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kæmpe</a:t>
            </a:r>
            <a:r>
              <a:rPr lang="en-GB" dirty="0" smtClean="0"/>
              <a:t> </a:t>
            </a:r>
            <a:r>
              <a:rPr lang="en-GB" dirty="0" err="1" smtClean="0"/>
              <a:t>agrobedrifter</a:t>
            </a:r>
            <a:endParaRPr lang="en-GB" dirty="0" smtClean="0"/>
          </a:p>
          <a:p>
            <a:r>
              <a:rPr lang="en-GB" dirty="0" err="1" smtClean="0"/>
              <a:t>Derfor</a:t>
            </a:r>
            <a:r>
              <a:rPr lang="en-GB" dirty="0" smtClean="0"/>
              <a:t> spiller </a:t>
            </a:r>
            <a:r>
              <a:rPr lang="en-GB" dirty="0" err="1" smtClean="0"/>
              <a:t>finans</a:t>
            </a:r>
            <a:r>
              <a:rPr lang="en-GB" dirty="0" smtClean="0"/>
              <a:t> </a:t>
            </a:r>
            <a:r>
              <a:rPr lang="en-GB" dirty="0" err="1" smtClean="0"/>
              <a:t>så</a:t>
            </a:r>
            <a:r>
              <a:rPr lang="en-GB" dirty="0" smtClean="0"/>
              <a:t> </a:t>
            </a:r>
            <a:r>
              <a:rPr lang="en-GB" dirty="0" err="1" smtClean="0"/>
              <a:t>stor</a:t>
            </a:r>
            <a:r>
              <a:rPr lang="en-GB" dirty="0" smtClean="0"/>
              <a:t> en </a:t>
            </a:r>
            <a:r>
              <a:rPr lang="en-GB" dirty="0" err="1" smtClean="0"/>
              <a:t>rolle</a:t>
            </a:r>
            <a:r>
              <a:rPr lang="en-GB" dirty="0" smtClean="0"/>
              <a:t> – </a:t>
            </a:r>
            <a:r>
              <a:rPr lang="en-GB" dirty="0" err="1" smtClean="0"/>
              <a:t>også</a:t>
            </a:r>
            <a:r>
              <a:rPr lang="en-GB" dirty="0" smtClean="0"/>
              <a:t> den </a:t>
            </a:r>
            <a:r>
              <a:rPr lang="en-GB" dirty="0" err="1" smtClean="0"/>
              <a:t>anden</a:t>
            </a:r>
            <a:r>
              <a:rPr lang="en-GB" dirty="0" smtClean="0"/>
              <a:t> </a:t>
            </a:r>
            <a:r>
              <a:rPr lang="en-GB" dirty="0" err="1" smtClean="0"/>
              <a:t>vej</a:t>
            </a:r>
            <a:r>
              <a:rPr lang="en-GB" dirty="0" smtClean="0"/>
              <a:t>: </a:t>
            </a:r>
            <a:r>
              <a:rPr lang="en-GB" dirty="0" err="1" smtClean="0"/>
              <a:t>finans</a:t>
            </a:r>
            <a:r>
              <a:rPr lang="en-GB" dirty="0" smtClean="0"/>
              <a:t> finder en </a:t>
            </a:r>
            <a:r>
              <a:rPr lang="en-GB" dirty="0" err="1" smtClean="0"/>
              <a:t>måde</a:t>
            </a:r>
            <a:r>
              <a:rPr lang="en-GB" dirty="0" smtClean="0"/>
              <a:t> at </a:t>
            </a:r>
            <a:r>
              <a:rPr lang="en-GB" dirty="0" err="1" smtClean="0"/>
              <a:t>skaffe</a:t>
            </a:r>
            <a:r>
              <a:rPr lang="en-GB" dirty="0" smtClean="0"/>
              <a:t> </a:t>
            </a:r>
            <a:r>
              <a:rPr lang="en-GB" dirty="0" err="1" smtClean="0"/>
              <a:t>høje</a:t>
            </a:r>
            <a:r>
              <a:rPr lang="en-GB" dirty="0" smtClean="0"/>
              <a:t> </a:t>
            </a:r>
            <a:r>
              <a:rPr lang="en-GB" dirty="0" err="1" smtClean="0"/>
              <a:t>afkast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, </a:t>
            </a:r>
            <a:r>
              <a:rPr lang="en-GB" dirty="0" err="1" smtClean="0"/>
              <a:t>så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bare </a:t>
            </a:r>
            <a:r>
              <a:rPr lang="en-GB" dirty="0" err="1" smtClean="0"/>
              <a:t>almindeligt</a:t>
            </a:r>
            <a:r>
              <a:rPr lang="en-GB" dirty="0" smtClean="0"/>
              <a:t> </a:t>
            </a:r>
            <a:r>
              <a:rPr lang="en-GB" dirty="0" err="1" smtClean="0"/>
              <a:t>afkast</a:t>
            </a:r>
            <a:r>
              <a:rPr lang="en-GB" dirty="0" smtClean="0"/>
              <a:t> men </a:t>
            </a:r>
            <a:r>
              <a:rPr lang="en-GB" dirty="0" err="1" smtClean="0"/>
              <a:t>ekstrahøje</a:t>
            </a:r>
            <a:r>
              <a:rPr lang="en-GB" dirty="0" smtClean="0"/>
              <a:t> </a:t>
            </a:r>
            <a:r>
              <a:rPr lang="en-GB" dirty="0" err="1" smtClean="0"/>
              <a:t>profitter</a:t>
            </a:r>
            <a:r>
              <a:rPr lang="en-GB" dirty="0" smtClean="0"/>
              <a:t>, </a:t>
            </a:r>
            <a:r>
              <a:rPr lang="en-GB" dirty="0" err="1" smtClean="0"/>
              <a:t>rente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fungerer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dag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/>
                <a:cs typeface="Times New Roman"/>
              </a:rPr>
              <a:t>De </a:t>
            </a:r>
            <a:r>
              <a:rPr lang="en-GB" dirty="0" err="1" smtClean="0">
                <a:latin typeface="Times New Roman"/>
                <a:cs typeface="Times New Roman"/>
              </a:rPr>
              <a:t>koloniale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vertikale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relationer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ændret</a:t>
            </a:r>
            <a:r>
              <a:rPr lang="en-GB" dirty="0" smtClean="0">
                <a:latin typeface="Times New Roman"/>
                <a:cs typeface="Times New Roman"/>
              </a:rPr>
              <a:t> sig, men en </a:t>
            </a:r>
            <a:r>
              <a:rPr lang="en-GB" dirty="0" err="1" smtClean="0">
                <a:latin typeface="Times New Roman"/>
                <a:cs typeface="Times New Roman"/>
              </a:rPr>
              <a:t>ny</a:t>
            </a:r>
            <a:r>
              <a:rPr lang="en-GB" dirty="0" smtClean="0">
                <a:latin typeface="Times New Roman"/>
                <a:cs typeface="Times New Roman"/>
              </a:rPr>
              <a:t> international ‘</a:t>
            </a:r>
            <a:r>
              <a:rPr lang="en-GB" dirty="0" err="1" smtClean="0">
                <a:latin typeface="Times New Roman"/>
                <a:cs typeface="Times New Roman"/>
              </a:rPr>
              <a:t>arbejdsdeling</a:t>
            </a:r>
            <a:r>
              <a:rPr lang="en-GB" dirty="0" smtClean="0">
                <a:latin typeface="Times New Roman"/>
                <a:cs typeface="Times New Roman"/>
              </a:rPr>
              <a:t>’ </a:t>
            </a:r>
            <a:r>
              <a:rPr lang="en-GB" dirty="0" err="1" smtClean="0">
                <a:latin typeface="Times New Roman"/>
                <a:cs typeface="Times New Roman"/>
              </a:rPr>
              <a:t>har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udviklet</a:t>
            </a:r>
            <a:r>
              <a:rPr lang="en-GB" dirty="0" smtClean="0">
                <a:latin typeface="Times New Roman"/>
                <a:cs typeface="Times New Roman"/>
              </a:rPr>
              <a:t> sig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De </a:t>
            </a:r>
            <a:r>
              <a:rPr lang="en-GB" dirty="0" err="1" smtClean="0">
                <a:latin typeface="Times New Roman"/>
                <a:cs typeface="Times New Roman"/>
              </a:rPr>
              <a:t>vestlige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dvs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multinationale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firmaer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via </a:t>
            </a:r>
            <a:r>
              <a:rPr lang="en-GB" dirty="0" err="1" smtClean="0">
                <a:latin typeface="Times New Roman"/>
                <a:cs typeface="Times New Roman"/>
              </a:rPr>
              <a:t>finans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dollaren</a:t>
            </a:r>
            <a:r>
              <a:rPr lang="en-GB" dirty="0" smtClean="0">
                <a:latin typeface="Times New Roman"/>
                <a:cs typeface="Times New Roman"/>
              </a:rPr>
              <a:t>) </a:t>
            </a:r>
            <a:r>
              <a:rPr lang="en-GB" dirty="0" err="1" smtClean="0">
                <a:latin typeface="Times New Roman"/>
                <a:cs typeface="Times New Roman"/>
              </a:rPr>
              <a:t>aktivt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involveret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produktive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investeringer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asiatiske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eller</a:t>
            </a:r>
            <a:r>
              <a:rPr lang="en-GB" dirty="0" smtClean="0">
                <a:latin typeface="Times New Roman"/>
                <a:cs typeface="Times New Roman"/>
              </a:rPr>
              <a:t> bare </a:t>
            </a:r>
            <a:r>
              <a:rPr lang="en-GB" dirty="0" err="1" smtClean="0">
                <a:latin typeface="Times New Roman"/>
                <a:cs typeface="Times New Roman"/>
              </a:rPr>
              <a:t>bestemmelse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hvad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skal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produceres</a:t>
            </a:r>
            <a:r>
              <a:rPr lang="en-GB" dirty="0" smtClean="0">
                <a:latin typeface="Times New Roman"/>
                <a:cs typeface="Times New Roman"/>
              </a:rPr>
              <a:t> via </a:t>
            </a:r>
            <a:r>
              <a:rPr lang="en-GB" dirty="0" err="1" smtClean="0">
                <a:latin typeface="Times New Roman"/>
                <a:cs typeface="Times New Roman"/>
              </a:rPr>
              <a:t>licens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Arbejdskraften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billig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relativt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langt</a:t>
            </a:r>
            <a:r>
              <a:rPr lang="en-GB" dirty="0" smtClean="0">
                <a:latin typeface="Times New Roman"/>
                <a:cs typeface="Times New Roman"/>
              </a:rPr>
              <a:t> mere </a:t>
            </a:r>
            <a:r>
              <a:rPr lang="en-GB" dirty="0" err="1" smtClean="0">
                <a:latin typeface="Times New Roman"/>
                <a:cs typeface="Times New Roman"/>
              </a:rPr>
              <a:t>produktiv</a:t>
            </a:r>
            <a:r>
              <a:rPr lang="en-GB" dirty="0" smtClean="0">
                <a:latin typeface="Times New Roman"/>
                <a:cs typeface="Times New Roman"/>
              </a:rPr>
              <a:t> end </a:t>
            </a:r>
            <a:r>
              <a:rPr lang="en-GB" dirty="0" err="1" smtClean="0">
                <a:latin typeface="Times New Roman"/>
                <a:cs typeface="Times New Roman"/>
              </a:rPr>
              <a:t>svarende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lønforskellen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vestlige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arbejdere</a:t>
            </a:r>
            <a:r>
              <a:rPr lang="en-GB" dirty="0" smtClean="0">
                <a:latin typeface="Times New Roman"/>
                <a:cs typeface="Times New Roman"/>
              </a:rPr>
              <a:t> – en </a:t>
            </a:r>
            <a:r>
              <a:rPr lang="en-GB" dirty="0" err="1" smtClean="0">
                <a:latin typeface="Times New Roman"/>
                <a:cs typeface="Times New Roman"/>
              </a:rPr>
              <a:t>faktor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på</a:t>
            </a:r>
            <a:r>
              <a:rPr lang="en-GB" dirty="0" smtClean="0">
                <a:latin typeface="Times New Roman"/>
                <a:cs typeface="Times New Roman"/>
              </a:rPr>
              <a:t> 6-7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Værdikæden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>
                <a:latin typeface="Times New Roman"/>
                <a:cs typeface="Times New Roman"/>
              </a:rPr>
              <a:t>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en </a:t>
            </a:r>
            <a:r>
              <a:rPr lang="en-GB" dirty="0" err="1" smtClean="0">
                <a:latin typeface="Times New Roman"/>
                <a:cs typeface="Times New Roman"/>
              </a:rPr>
              <a:t>enorm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merværdiproduktion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fordeles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‘</a:t>
            </a:r>
            <a:r>
              <a:rPr lang="en-GB" dirty="0" err="1" smtClean="0">
                <a:latin typeface="Times New Roman"/>
                <a:cs typeface="Times New Roman"/>
              </a:rPr>
              <a:t>værdikæden</a:t>
            </a:r>
            <a:r>
              <a:rPr lang="en-GB" dirty="0" smtClean="0">
                <a:latin typeface="Times New Roman"/>
                <a:cs typeface="Times New Roman"/>
              </a:rPr>
              <a:t>’:</a:t>
            </a:r>
          </a:p>
          <a:p>
            <a:pPr lvl="1"/>
            <a:r>
              <a:rPr lang="en-GB" dirty="0" err="1" smtClean="0">
                <a:latin typeface="Times New Roman"/>
                <a:cs typeface="Times New Roman"/>
              </a:rPr>
              <a:t>Lokale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kapitalister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omkostninger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skal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dækkes</a:t>
            </a:r>
            <a:r>
              <a:rPr lang="en-GB" dirty="0" smtClean="0">
                <a:latin typeface="Times New Roman"/>
                <a:cs typeface="Times New Roman"/>
              </a:rPr>
              <a:t> – men </a:t>
            </a:r>
            <a:r>
              <a:rPr lang="en-GB" dirty="0" err="1" smtClean="0">
                <a:latin typeface="Times New Roman"/>
                <a:cs typeface="Times New Roman"/>
              </a:rPr>
              <a:t>ofte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elendige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forhold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Rana</a:t>
            </a:r>
            <a:r>
              <a:rPr lang="en-GB" dirty="0" smtClean="0">
                <a:latin typeface="Times New Roman"/>
                <a:cs typeface="Times New Roman"/>
              </a:rPr>
              <a:t> Plaza)</a:t>
            </a:r>
          </a:p>
          <a:p>
            <a:pPr lvl="1"/>
            <a:r>
              <a:rPr lang="en-GB" dirty="0" err="1" smtClean="0">
                <a:latin typeface="Times New Roman"/>
                <a:cs typeface="Times New Roman"/>
              </a:rPr>
              <a:t>Det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dominerende</a:t>
            </a:r>
            <a:r>
              <a:rPr lang="en-GB" dirty="0" smtClean="0">
                <a:latin typeface="Times New Roman"/>
                <a:cs typeface="Times New Roman"/>
              </a:rPr>
              <a:t> firma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alle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mellemleddene</a:t>
            </a:r>
            <a:r>
              <a:rPr lang="en-GB" dirty="0" smtClean="0">
                <a:latin typeface="Times New Roman"/>
                <a:cs typeface="Times New Roman"/>
              </a:rPr>
              <a:t> (transport, </a:t>
            </a:r>
            <a:r>
              <a:rPr lang="en-GB" dirty="0" err="1" smtClean="0">
                <a:latin typeface="Times New Roman"/>
                <a:cs typeface="Times New Roman"/>
              </a:rPr>
              <a:t>logistik</a:t>
            </a:r>
            <a:r>
              <a:rPr lang="en-GB" dirty="0" smtClean="0">
                <a:latin typeface="Times New Roman"/>
                <a:cs typeface="Times New Roman"/>
              </a:rPr>
              <a:t>, told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deklarering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forsikring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forhandlere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reklamefolk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branding, </a:t>
            </a:r>
            <a:r>
              <a:rPr lang="en-GB" dirty="0" err="1" smtClean="0">
                <a:latin typeface="Times New Roman"/>
                <a:cs typeface="Times New Roman"/>
              </a:rPr>
              <a:t>varemærkebeskyttelse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patenter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opretholdes</a:t>
            </a:r>
            <a:r>
              <a:rPr lang="en-GB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Mange </a:t>
            </a:r>
            <a:r>
              <a:rPr lang="en-GB" dirty="0" err="1" smtClean="0">
                <a:latin typeface="Times New Roman"/>
                <a:cs typeface="Times New Roman"/>
              </a:rPr>
              <a:t>muligheder</a:t>
            </a:r>
            <a:r>
              <a:rPr lang="en-GB" dirty="0" smtClean="0">
                <a:latin typeface="Times New Roman"/>
                <a:cs typeface="Times New Roman"/>
              </a:rPr>
              <a:t> for </a:t>
            </a:r>
            <a:r>
              <a:rPr lang="en-GB" dirty="0" err="1" smtClean="0">
                <a:latin typeface="Times New Roman"/>
                <a:cs typeface="Times New Roman"/>
              </a:rPr>
              <a:t>snyd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typisk</a:t>
            </a:r>
            <a:r>
              <a:rPr lang="en-GB" dirty="0" smtClean="0">
                <a:latin typeface="Times New Roman"/>
                <a:cs typeface="Times New Roman"/>
              </a:rPr>
              <a:t> under/</a:t>
            </a:r>
            <a:r>
              <a:rPr lang="en-GB" dirty="0" err="1" smtClean="0">
                <a:latin typeface="Times New Roman"/>
                <a:cs typeface="Times New Roman"/>
              </a:rPr>
              <a:t>overdeklarering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værdi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grænserne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mindre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overskud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deklarere</a:t>
            </a:r>
            <a:r>
              <a:rPr lang="en-GB" dirty="0" smtClean="0">
                <a:latin typeface="Times New Roman"/>
                <a:cs typeface="Times New Roman"/>
              </a:rPr>
              <a:t>), </a:t>
            </a:r>
            <a:r>
              <a:rPr lang="en-GB" dirty="0" err="1" smtClean="0">
                <a:latin typeface="Times New Roman"/>
                <a:cs typeface="Times New Roman"/>
              </a:rPr>
              <a:t>hovedkvarter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anbringes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tredjeland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fortjeneste</a:t>
            </a:r>
            <a:r>
              <a:rPr lang="en-GB" dirty="0" smtClean="0">
                <a:latin typeface="Times New Roman"/>
                <a:cs typeface="Times New Roman"/>
              </a:rPr>
              <a:t>  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skattely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Alligevel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industrivarerne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relativt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billige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vestlige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markeder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hjemlig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produktion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sættes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spillet</a:t>
            </a:r>
            <a:r>
              <a:rPr lang="en-GB" dirty="0" smtClean="0">
                <a:latin typeface="Times New Roman"/>
                <a:cs typeface="Times New Roman"/>
              </a:rPr>
              <a:t> -  </a:t>
            </a:r>
            <a:r>
              <a:rPr lang="en-GB" dirty="0" err="1" smtClean="0">
                <a:latin typeface="Times New Roman"/>
                <a:cs typeface="Times New Roman"/>
              </a:rPr>
              <a:t>bevægelsen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foregår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stadigvæk</a:t>
            </a:r>
            <a:r>
              <a:rPr lang="en-GB" dirty="0" smtClean="0">
                <a:latin typeface="Times New Roman"/>
                <a:cs typeface="Times New Roman"/>
              </a:rPr>
              <a:t> plus minus Trump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fødevarer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mineraler</a:t>
            </a:r>
            <a:r>
              <a:rPr lang="en-GB" dirty="0" smtClean="0"/>
              <a:t> </a:t>
            </a:r>
            <a:r>
              <a:rPr lang="en-GB" dirty="0" err="1" smtClean="0"/>
              <a:t>Afrika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Times New Roman"/>
                <a:cs typeface="Times New Roman"/>
              </a:rPr>
              <a:t>I 8 </a:t>
            </a:r>
            <a:r>
              <a:rPr lang="en-GB" dirty="0" err="1" smtClean="0">
                <a:latin typeface="Times New Roman"/>
                <a:cs typeface="Times New Roman"/>
              </a:rPr>
              <a:t>lande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Afrika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der</a:t>
            </a:r>
            <a:r>
              <a:rPr lang="en-GB" dirty="0" smtClean="0">
                <a:latin typeface="Times New Roman"/>
                <a:cs typeface="Times New Roman"/>
              </a:rPr>
              <a:t> ‘</a:t>
            </a:r>
            <a:r>
              <a:rPr lang="en-GB" dirty="0" err="1" smtClean="0">
                <a:latin typeface="Times New Roman"/>
                <a:cs typeface="Times New Roman"/>
              </a:rPr>
              <a:t>kolonialt</a:t>
            </a:r>
            <a:r>
              <a:rPr lang="en-GB" dirty="0" smtClean="0">
                <a:latin typeface="Times New Roman"/>
                <a:cs typeface="Times New Roman"/>
              </a:rPr>
              <a:t>’ </a:t>
            </a:r>
            <a:r>
              <a:rPr lang="en-GB" dirty="0" err="1" smtClean="0">
                <a:latin typeface="Times New Roman"/>
                <a:cs typeface="Times New Roman"/>
              </a:rPr>
              <a:t>eksporterede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kaffe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te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kakao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bomuld</a:t>
            </a:r>
            <a:r>
              <a:rPr lang="en-GB" dirty="0" smtClean="0">
                <a:latin typeface="Times New Roman"/>
                <a:cs typeface="Times New Roman"/>
              </a:rPr>
              <a:t> stammer  </a:t>
            </a:r>
            <a:r>
              <a:rPr lang="en-GB" dirty="0" err="1" smtClean="0">
                <a:latin typeface="Times New Roman"/>
                <a:cs typeface="Times New Roman"/>
              </a:rPr>
              <a:t>eksportindtægterne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2015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:  </a:t>
            </a:r>
          </a:p>
          <a:p>
            <a:pPr lvl="1"/>
            <a:r>
              <a:rPr lang="en-GB" dirty="0" smtClean="0">
                <a:latin typeface="Times New Roman"/>
                <a:cs typeface="Times New Roman"/>
              </a:rPr>
              <a:t>Ghana: </a:t>
            </a:r>
            <a:r>
              <a:rPr lang="en-GB" dirty="0" err="1" smtClean="0">
                <a:latin typeface="Times New Roman"/>
                <a:cs typeface="Times New Roman"/>
              </a:rPr>
              <a:t>guld</a:t>
            </a:r>
            <a:r>
              <a:rPr lang="en-GB" dirty="0" smtClean="0">
                <a:latin typeface="Times New Roman"/>
                <a:cs typeface="Times New Roman"/>
              </a:rPr>
              <a:t> (41%)</a:t>
            </a:r>
          </a:p>
          <a:p>
            <a:pPr lvl="1"/>
            <a:r>
              <a:rPr lang="en-GB" dirty="0" smtClean="0">
                <a:latin typeface="Times New Roman"/>
                <a:cs typeface="Times New Roman"/>
              </a:rPr>
              <a:t>Tanzania: </a:t>
            </a:r>
            <a:r>
              <a:rPr lang="en-GB" dirty="0" err="1" smtClean="0">
                <a:latin typeface="Times New Roman"/>
                <a:cs typeface="Times New Roman"/>
              </a:rPr>
              <a:t>guld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kobber</a:t>
            </a:r>
            <a:r>
              <a:rPr lang="en-GB" dirty="0" smtClean="0">
                <a:latin typeface="Times New Roman"/>
                <a:cs typeface="Times New Roman"/>
              </a:rPr>
              <a:t> (27%)</a:t>
            </a:r>
          </a:p>
          <a:p>
            <a:pPr lvl="1"/>
            <a:r>
              <a:rPr lang="en-GB" dirty="0" smtClean="0">
                <a:latin typeface="Times New Roman"/>
                <a:cs typeface="Times New Roman"/>
              </a:rPr>
              <a:t>Guinea: </a:t>
            </a:r>
            <a:r>
              <a:rPr lang="en-GB" dirty="0" err="1" smtClean="0">
                <a:latin typeface="Times New Roman"/>
                <a:cs typeface="Times New Roman"/>
              </a:rPr>
              <a:t>bauxit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guld</a:t>
            </a:r>
            <a:r>
              <a:rPr lang="en-GB" dirty="0" smtClean="0">
                <a:latin typeface="Times New Roman"/>
                <a:cs typeface="Times New Roman"/>
              </a:rPr>
              <a:t> (68%)</a:t>
            </a:r>
          </a:p>
          <a:p>
            <a:pPr lvl="1"/>
            <a:r>
              <a:rPr lang="en-GB" dirty="0" smtClean="0">
                <a:latin typeface="Times New Roman"/>
                <a:cs typeface="Times New Roman"/>
              </a:rPr>
              <a:t>Burkina Faso: </a:t>
            </a:r>
            <a:r>
              <a:rPr lang="en-GB" dirty="0" err="1" smtClean="0">
                <a:latin typeface="Times New Roman"/>
                <a:cs typeface="Times New Roman"/>
              </a:rPr>
              <a:t>guld</a:t>
            </a:r>
            <a:r>
              <a:rPr lang="en-GB" dirty="0" smtClean="0">
                <a:latin typeface="Times New Roman"/>
                <a:cs typeface="Times New Roman"/>
              </a:rPr>
              <a:t> (73%)</a:t>
            </a:r>
          </a:p>
          <a:p>
            <a:pPr lvl="1"/>
            <a:r>
              <a:rPr lang="en-GB" dirty="0" err="1" smtClean="0">
                <a:latin typeface="Times New Roman"/>
                <a:cs typeface="Times New Roman"/>
              </a:rPr>
              <a:t>Madagaskar</a:t>
            </a:r>
            <a:r>
              <a:rPr lang="en-GB" dirty="0" smtClean="0">
                <a:latin typeface="Times New Roman"/>
                <a:cs typeface="Times New Roman"/>
              </a:rPr>
              <a:t>: </a:t>
            </a:r>
            <a:r>
              <a:rPr lang="en-GB" dirty="0" err="1" smtClean="0">
                <a:latin typeface="Times New Roman"/>
                <a:cs typeface="Times New Roman"/>
              </a:rPr>
              <a:t>nikkel</a:t>
            </a:r>
            <a:r>
              <a:rPr lang="en-GB" dirty="0" smtClean="0">
                <a:latin typeface="Times New Roman"/>
                <a:cs typeface="Times New Roman"/>
              </a:rPr>
              <a:t> (23%)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Kenya, Uganda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Elfenbenskysten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stadig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domineret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gamle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varer</a:t>
            </a:r>
            <a:r>
              <a:rPr lang="en-GB" dirty="0" smtClean="0">
                <a:latin typeface="Times New Roman"/>
                <a:cs typeface="Times New Roman"/>
              </a:rPr>
              <a:t>: </a:t>
            </a:r>
            <a:r>
              <a:rPr lang="en-GB" dirty="0" err="1" smtClean="0">
                <a:latin typeface="Times New Roman"/>
                <a:cs typeface="Times New Roman"/>
              </a:rPr>
              <a:t>te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kaffe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kakao</a:t>
            </a:r>
            <a:r>
              <a:rPr lang="en-GB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GB" dirty="0" err="1" smtClean="0">
                <a:latin typeface="Times New Roman"/>
                <a:cs typeface="Times New Roman"/>
              </a:rPr>
              <a:t>Nogle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decideret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underskud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mht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essentielle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traditionelle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fødevarer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ris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Madagaskar</a:t>
            </a:r>
            <a:r>
              <a:rPr lang="en-GB" dirty="0" smtClean="0">
                <a:latin typeface="Times New Roman"/>
                <a:cs typeface="Times New Roman"/>
              </a:rPr>
              <a:t>, Guinea, Burkina Faso).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Andre </a:t>
            </a:r>
            <a:r>
              <a:rPr lang="en-GB" dirty="0" err="1" smtClean="0">
                <a:latin typeface="Times New Roman"/>
                <a:cs typeface="Times New Roman"/>
              </a:rPr>
              <a:t>lande</a:t>
            </a:r>
            <a:r>
              <a:rPr lang="en-GB" dirty="0" smtClean="0">
                <a:latin typeface="Times New Roman"/>
                <a:cs typeface="Times New Roman"/>
              </a:rPr>
              <a:t>: Nigeria, Angola, </a:t>
            </a:r>
            <a:r>
              <a:rPr lang="en-GB" dirty="0" err="1" smtClean="0">
                <a:latin typeface="Times New Roman"/>
                <a:cs typeface="Times New Roman"/>
              </a:rPr>
              <a:t>Ækvatorialguinea</a:t>
            </a:r>
            <a:r>
              <a:rPr lang="en-GB" dirty="0" smtClean="0">
                <a:latin typeface="Times New Roman"/>
                <a:cs typeface="Times New Roman"/>
              </a:rPr>
              <a:t>, Congo, Gabon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decideret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olielande</a:t>
            </a:r>
            <a:r>
              <a:rPr lang="en-GB" dirty="0" smtClean="0">
                <a:latin typeface="Times New Roman"/>
                <a:cs typeface="Times New Roman"/>
              </a:rPr>
              <a:t>. Ghana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Uganda </a:t>
            </a:r>
            <a:r>
              <a:rPr lang="en-GB" dirty="0" err="1" smtClean="0">
                <a:latin typeface="Times New Roman"/>
                <a:cs typeface="Times New Roman"/>
              </a:rPr>
              <a:t>på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vej</a:t>
            </a:r>
            <a:r>
              <a:rPr lang="en-GB" dirty="0" smtClean="0">
                <a:latin typeface="Times New Roman"/>
                <a:cs typeface="Times New Roman"/>
              </a:rPr>
              <a:t> med </a:t>
            </a:r>
            <a:r>
              <a:rPr lang="en-GB" dirty="0" err="1" smtClean="0">
                <a:latin typeface="Times New Roman"/>
                <a:cs typeface="Times New Roman"/>
              </a:rPr>
              <a:t>olieproduktion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Det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fordi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producerer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mindre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landbrugsvarer</a:t>
            </a:r>
            <a:r>
              <a:rPr lang="en-GB" dirty="0" smtClean="0">
                <a:latin typeface="Times New Roman"/>
                <a:cs typeface="Times New Roman"/>
              </a:rPr>
              <a:t>, men </a:t>
            </a:r>
            <a:r>
              <a:rPr lang="en-GB" dirty="0" err="1" smtClean="0">
                <a:latin typeface="Times New Roman"/>
                <a:cs typeface="Times New Roman"/>
              </a:rPr>
              <a:t>fordi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andre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produkter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dominerer</a:t>
            </a:r>
            <a:r>
              <a:rPr lang="en-GB" dirty="0" smtClean="0">
                <a:latin typeface="Times New Roman"/>
                <a:cs typeface="Times New Roman"/>
              </a:rPr>
              <a:t>, dog minus </a:t>
            </a:r>
            <a:r>
              <a:rPr lang="en-GB" dirty="0" err="1" smtClean="0">
                <a:latin typeface="Times New Roman"/>
                <a:cs typeface="Times New Roman"/>
              </a:rPr>
              <a:t>industrivarer</a:t>
            </a:r>
            <a:endParaRPr lang="en-GB" dirty="0" smtClean="0">
              <a:latin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Merværdi’overførsel’eller</a:t>
            </a:r>
            <a:r>
              <a:rPr lang="en-GB" dirty="0" smtClean="0"/>
              <a:t> -</a:t>
            </a:r>
            <a:r>
              <a:rPr lang="en-GB" dirty="0" err="1" smtClean="0"/>
              <a:t>tilegnelse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vestlige</a:t>
            </a:r>
            <a:r>
              <a:rPr lang="en-GB" dirty="0" smtClean="0"/>
              <a:t> </a:t>
            </a:r>
            <a:r>
              <a:rPr lang="en-GB" dirty="0" err="1" smtClean="0"/>
              <a:t>firmaer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konsumenter</a:t>
            </a:r>
            <a:r>
              <a:rPr lang="en-GB" dirty="0" smtClean="0"/>
              <a:t>,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nyder</a:t>
            </a:r>
            <a:r>
              <a:rPr lang="en-GB" dirty="0" smtClean="0"/>
              <a:t> </a:t>
            </a:r>
            <a:r>
              <a:rPr lang="en-GB" dirty="0" err="1" smtClean="0"/>
              <a:t>godt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outsourcing,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lokale</a:t>
            </a:r>
            <a:r>
              <a:rPr lang="en-GB" dirty="0" smtClean="0"/>
              <a:t> </a:t>
            </a:r>
            <a:r>
              <a:rPr lang="en-GB" dirty="0" err="1" smtClean="0"/>
              <a:t>arbejdere</a:t>
            </a:r>
            <a:r>
              <a:rPr lang="en-GB" dirty="0" smtClean="0"/>
              <a:t> (men </a:t>
            </a:r>
            <a:r>
              <a:rPr lang="en-GB" dirty="0" err="1" smtClean="0"/>
              <a:t>nok</a:t>
            </a:r>
            <a:r>
              <a:rPr lang="en-GB" dirty="0" smtClean="0"/>
              <a:t> </a:t>
            </a:r>
            <a:r>
              <a:rPr lang="en-GB" dirty="0" err="1" smtClean="0"/>
              <a:t>lokale</a:t>
            </a:r>
            <a:r>
              <a:rPr lang="en-GB" dirty="0" smtClean="0"/>
              <a:t> </a:t>
            </a:r>
            <a:r>
              <a:rPr lang="en-GB" dirty="0" err="1" smtClean="0"/>
              <a:t>mellemlagskapitalister</a:t>
            </a:r>
            <a:r>
              <a:rPr lang="en-GB" dirty="0" smtClean="0"/>
              <a:t>)</a:t>
            </a:r>
          </a:p>
          <a:p>
            <a:r>
              <a:rPr lang="en-GB" dirty="0" smtClean="0"/>
              <a:t>En </a:t>
            </a:r>
            <a:r>
              <a:rPr lang="en-GB" dirty="0" err="1" smtClean="0"/>
              <a:t>stor</a:t>
            </a:r>
            <a:r>
              <a:rPr lang="en-GB" dirty="0" smtClean="0"/>
              <a:t> del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merværdien</a:t>
            </a:r>
            <a:r>
              <a:rPr lang="en-GB" dirty="0" smtClean="0"/>
              <a:t> </a:t>
            </a:r>
            <a:r>
              <a:rPr lang="en-GB" dirty="0" err="1" smtClean="0"/>
              <a:t>tilegnes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de </a:t>
            </a:r>
            <a:r>
              <a:rPr lang="en-GB" dirty="0" err="1" smtClean="0"/>
              <a:t>multinationale</a:t>
            </a:r>
            <a:endParaRPr lang="en-GB" dirty="0" smtClean="0"/>
          </a:p>
          <a:p>
            <a:r>
              <a:rPr lang="en-GB" dirty="0" smtClean="0"/>
              <a:t>De </a:t>
            </a:r>
            <a:r>
              <a:rPr lang="en-GB" dirty="0" err="1" smtClean="0"/>
              <a:t>råvareudbyttede</a:t>
            </a:r>
            <a:r>
              <a:rPr lang="en-GB" dirty="0" smtClean="0"/>
              <a:t> </a:t>
            </a:r>
            <a:r>
              <a:rPr lang="en-GB" dirty="0" err="1" smtClean="0"/>
              <a:t>afrikanske</a:t>
            </a:r>
            <a:r>
              <a:rPr lang="en-GB" dirty="0" smtClean="0"/>
              <a:t> </a:t>
            </a:r>
            <a:r>
              <a:rPr lang="en-GB" dirty="0" err="1" smtClean="0"/>
              <a:t>lande</a:t>
            </a:r>
            <a:r>
              <a:rPr lang="en-GB" dirty="0" smtClean="0"/>
              <a:t> </a:t>
            </a:r>
            <a:r>
              <a:rPr lang="en-GB" dirty="0" err="1" smtClean="0"/>
              <a:t>får</a:t>
            </a:r>
            <a:r>
              <a:rPr lang="en-GB" dirty="0" smtClean="0"/>
              <a:t> </a:t>
            </a:r>
            <a:r>
              <a:rPr lang="en-GB" dirty="0" err="1" smtClean="0"/>
              <a:t>meget</a:t>
            </a:r>
            <a:r>
              <a:rPr lang="en-GB" dirty="0" smtClean="0"/>
              <a:t> </a:t>
            </a:r>
            <a:r>
              <a:rPr lang="en-GB" dirty="0" err="1" smtClean="0"/>
              <a:t>lidt</a:t>
            </a:r>
            <a:r>
              <a:rPr lang="en-GB" dirty="0" smtClean="0"/>
              <a:t> </a:t>
            </a:r>
            <a:r>
              <a:rPr lang="en-GB" dirty="0" err="1" smtClean="0"/>
              <a:t>ud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‘</a:t>
            </a:r>
            <a:r>
              <a:rPr lang="en-GB" dirty="0" err="1" smtClean="0"/>
              <a:t>renten</a:t>
            </a:r>
            <a:r>
              <a:rPr lang="en-GB" dirty="0" smtClean="0"/>
              <a:t>’ – de </a:t>
            </a:r>
            <a:r>
              <a:rPr lang="en-GB" dirty="0" err="1" smtClean="0"/>
              <a:t>ekstremt</a:t>
            </a:r>
            <a:r>
              <a:rPr lang="en-GB" dirty="0" smtClean="0"/>
              <a:t> </a:t>
            </a:r>
            <a:r>
              <a:rPr lang="en-GB" dirty="0" err="1" smtClean="0"/>
              <a:t>høje</a:t>
            </a:r>
            <a:r>
              <a:rPr lang="en-GB" dirty="0" smtClean="0"/>
              <a:t> </a:t>
            </a:r>
            <a:r>
              <a:rPr lang="en-GB" dirty="0" err="1" smtClean="0"/>
              <a:t>profitter</a:t>
            </a:r>
            <a:r>
              <a:rPr lang="en-GB" dirty="0" smtClean="0"/>
              <a:t>,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olie</a:t>
            </a:r>
            <a:r>
              <a:rPr lang="en-GB" dirty="0" smtClean="0"/>
              <a:t>-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mineselskaber</a:t>
            </a:r>
            <a:r>
              <a:rPr lang="en-GB" dirty="0" smtClean="0"/>
              <a:t> hiver </a:t>
            </a:r>
            <a:r>
              <a:rPr lang="en-GB" dirty="0" err="1" smtClean="0"/>
              <a:t>ud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dem</a:t>
            </a:r>
            <a:endParaRPr lang="en-GB" dirty="0" smtClean="0"/>
          </a:p>
          <a:p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trods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høj</a:t>
            </a:r>
            <a:r>
              <a:rPr lang="en-GB" dirty="0" smtClean="0"/>
              <a:t> </a:t>
            </a:r>
            <a:r>
              <a:rPr lang="en-GB" dirty="0" err="1" smtClean="0"/>
              <a:t>målt</a:t>
            </a:r>
            <a:r>
              <a:rPr lang="en-GB" dirty="0" smtClean="0"/>
              <a:t> </a:t>
            </a:r>
            <a:r>
              <a:rPr lang="en-GB" dirty="0" err="1" smtClean="0"/>
              <a:t>vækst</a:t>
            </a:r>
            <a:r>
              <a:rPr lang="en-GB" dirty="0" smtClean="0"/>
              <a:t> (</a:t>
            </a:r>
            <a:r>
              <a:rPr lang="en-GB" dirty="0" err="1" smtClean="0"/>
              <a:t>hvor</a:t>
            </a:r>
            <a:r>
              <a:rPr lang="en-GB" dirty="0" smtClean="0"/>
              <a:t> man </a:t>
            </a:r>
            <a:r>
              <a:rPr lang="en-GB" dirty="0" err="1" smtClean="0"/>
              <a:t>inkluderer</a:t>
            </a:r>
            <a:r>
              <a:rPr lang="en-GB" dirty="0" smtClean="0"/>
              <a:t> </a:t>
            </a:r>
            <a:r>
              <a:rPr lang="en-GB" dirty="0" err="1" smtClean="0"/>
              <a:t>værdien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de </a:t>
            </a:r>
            <a:r>
              <a:rPr lang="en-GB" dirty="0" err="1" smtClean="0"/>
              <a:t>udvundne</a:t>
            </a:r>
            <a:r>
              <a:rPr lang="en-GB" dirty="0" smtClean="0"/>
              <a:t> </a:t>
            </a:r>
            <a:r>
              <a:rPr lang="en-GB" dirty="0" err="1" smtClean="0"/>
              <a:t>mineraler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BNP) </a:t>
            </a:r>
            <a:r>
              <a:rPr lang="en-GB" dirty="0" err="1" smtClean="0"/>
              <a:t>kommer</a:t>
            </a:r>
            <a:r>
              <a:rPr lang="en-GB" dirty="0" smtClean="0"/>
              <a:t> de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rigtig</a:t>
            </a:r>
            <a:r>
              <a:rPr lang="en-GB" dirty="0" smtClean="0"/>
              <a:t> </a:t>
            </a:r>
            <a:r>
              <a:rPr lang="en-GB" dirty="0" err="1" smtClean="0"/>
              <a:t>ud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stedet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Landbruget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hæmmet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uklare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usikre</a:t>
            </a:r>
            <a:r>
              <a:rPr lang="en-GB" dirty="0" smtClean="0"/>
              <a:t> </a:t>
            </a:r>
            <a:r>
              <a:rPr lang="en-GB" dirty="0" err="1" smtClean="0"/>
              <a:t>jordforhold</a:t>
            </a:r>
            <a:r>
              <a:rPr lang="en-GB" dirty="0" smtClean="0"/>
              <a:t>, </a:t>
            </a:r>
            <a:r>
              <a:rPr lang="en-GB" dirty="0" err="1" smtClean="0"/>
              <a:t>underopdeling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jorden</a:t>
            </a:r>
            <a:r>
              <a:rPr lang="en-GB" dirty="0" smtClean="0"/>
              <a:t>, </a:t>
            </a:r>
            <a:r>
              <a:rPr lang="en-GB" dirty="0" err="1" smtClean="0"/>
              <a:t>mangel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arbejdspladser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byerne</a:t>
            </a:r>
            <a:r>
              <a:rPr lang="en-GB" dirty="0" smtClean="0"/>
              <a:t> </a:t>
            </a:r>
            <a:r>
              <a:rPr lang="en-GB" dirty="0" err="1" smtClean="0"/>
              <a:t>osv</a:t>
            </a:r>
            <a:r>
              <a:rPr lang="en-GB" dirty="0" smtClean="0"/>
              <a:t>.</a:t>
            </a:r>
          </a:p>
          <a:p>
            <a:r>
              <a:rPr lang="en-GB" dirty="0" smtClean="0"/>
              <a:t>Men 45% </a:t>
            </a:r>
            <a:r>
              <a:rPr lang="en-GB" dirty="0" err="1" smtClean="0"/>
              <a:t>af</a:t>
            </a:r>
            <a:r>
              <a:rPr lang="en-GB" dirty="0" smtClean="0"/>
              <a:t> den </a:t>
            </a:r>
            <a:r>
              <a:rPr lang="en-GB" dirty="0" err="1" smtClean="0"/>
              <a:t>jord</a:t>
            </a:r>
            <a:r>
              <a:rPr lang="en-GB" dirty="0" smtClean="0"/>
              <a:t>,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kunne</a:t>
            </a:r>
            <a:r>
              <a:rPr lang="en-GB" dirty="0" smtClean="0"/>
              <a:t> </a:t>
            </a:r>
            <a:r>
              <a:rPr lang="en-GB" dirty="0" err="1" smtClean="0"/>
              <a:t>dyrkes</a:t>
            </a:r>
            <a:r>
              <a:rPr lang="en-GB" dirty="0" smtClean="0"/>
              <a:t>, </a:t>
            </a:r>
            <a:r>
              <a:rPr lang="en-GB" dirty="0" err="1" smtClean="0"/>
              <a:t>befinder</a:t>
            </a:r>
            <a:r>
              <a:rPr lang="en-GB" dirty="0" smtClean="0"/>
              <a:t> sig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Afrika</a:t>
            </a:r>
            <a:r>
              <a:rPr lang="en-GB" dirty="0" smtClean="0"/>
              <a:t>, </a:t>
            </a:r>
            <a:r>
              <a:rPr lang="en-GB" dirty="0" err="1" smtClean="0"/>
              <a:t>så</a:t>
            </a:r>
            <a:r>
              <a:rPr lang="en-GB" dirty="0" smtClean="0"/>
              <a:t> store </a:t>
            </a:r>
            <a:r>
              <a:rPr lang="en-GB" dirty="0" err="1" smtClean="0"/>
              <a:t>landbrugskonglomerater</a:t>
            </a:r>
            <a:r>
              <a:rPr lang="en-GB" dirty="0" smtClean="0"/>
              <a:t> </a:t>
            </a:r>
            <a:r>
              <a:rPr lang="en-GB" dirty="0" err="1" smtClean="0"/>
              <a:t>står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spring, </a:t>
            </a:r>
            <a:r>
              <a:rPr lang="en-GB" dirty="0" err="1" smtClean="0"/>
              <a:t>ikke</a:t>
            </a:r>
            <a:r>
              <a:rPr lang="en-GB" dirty="0" smtClean="0"/>
              <a:t> bare </a:t>
            </a:r>
            <a:r>
              <a:rPr lang="en-GB" dirty="0" err="1" smtClean="0"/>
              <a:t>vestlige</a:t>
            </a:r>
            <a:r>
              <a:rPr lang="en-GB" dirty="0" smtClean="0"/>
              <a:t>, men </a:t>
            </a:r>
            <a:r>
              <a:rPr lang="en-GB" dirty="0" err="1" smtClean="0"/>
              <a:t>også</a:t>
            </a:r>
            <a:r>
              <a:rPr lang="en-GB" dirty="0" smtClean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Malaysia, </a:t>
            </a:r>
            <a:r>
              <a:rPr lang="en-GB" dirty="0" err="1" smtClean="0"/>
              <a:t>Indien</a:t>
            </a:r>
            <a:r>
              <a:rPr lang="en-GB" dirty="0" smtClean="0"/>
              <a:t>, </a:t>
            </a:r>
            <a:r>
              <a:rPr lang="en-GB" dirty="0" err="1" smtClean="0"/>
              <a:t>arabiske</a:t>
            </a:r>
            <a:r>
              <a:rPr lang="en-GB" dirty="0" smtClean="0"/>
              <a:t> </a:t>
            </a:r>
            <a:r>
              <a:rPr lang="en-GB" dirty="0" err="1" smtClean="0"/>
              <a:t>lande</a:t>
            </a:r>
            <a:r>
              <a:rPr lang="en-GB" dirty="0" smtClean="0"/>
              <a:t>..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landbrug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masseproduktion</a:t>
            </a:r>
            <a:r>
              <a:rPr lang="en-GB" dirty="0" smtClean="0"/>
              <a:t> - </a:t>
            </a:r>
            <a:r>
              <a:rPr lang="en-GB" dirty="0" err="1" smtClean="0"/>
              <a:t>Østasien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Kinas </a:t>
            </a:r>
            <a:r>
              <a:rPr lang="en-GB" dirty="0" err="1" smtClean="0"/>
              <a:t>udvikling</a:t>
            </a:r>
            <a:r>
              <a:rPr lang="en-GB" dirty="0" smtClean="0"/>
              <a:t> </a:t>
            </a:r>
            <a:r>
              <a:rPr lang="en-GB" dirty="0" err="1" smtClean="0"/>
              <a:t>betinget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Deng </a:t>
            </a:r>
            <a:r>
              <a:rPr lang="en-GB" dirty="0" err="1" smtClean="0"/>
              <a:t>Xiaopings</a:t>
            </a:r>
            <a:r>
              <a:rPr lang="en-GB" dirty="0" smtClean="0"/>
              <a:t> </a:t>
            </a:r>
            <a:r>
              <a:rPr lang="en-GB" dirty="0" err="1" smtClean="0"/>
              <a:t>åbning</a:t>
            </a:r>
            <a:r>
              <a:rPr lang="en-GB" dirty="0" smtClean="0"/>
              <a:t> mod </a:t>
            </a:r>
            <a:r>
              <a:rPr lang="en-GB" dirty="0" err="1" smtClean="0"/>
              <a:t>omverdenen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1978 </a:t>
            </a:r>
            <a:r>
              <a:rPr lang="en-GB" dirty="0" err="1" smtClean="0"/>
              <a:t>og</a:t>
            </a:r>
            <a:r>
              <a:rPr lang="en-GB" dirty="0" smtClean="0"/>
              <a:t> invitation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udenlandsk</a:t>
            </a:r>
            <a:r>
              <a:rPr lang="en-GB" dirty="0" smtClean="0"/>
              <a:t> assistance of </a:t>
            </a:r>
            <a:r>
              <a:rPr lang="en-GB" dirty="0" err="1" smtClean="0"/>
              <a:t>tilladelse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at </a:t>
            </a:r>
            <a:r>
              <a:rPr lang="en-GB" dirty="0" err="1" smtClean="0"/>
              <a:t>udlændinge</a:t>
            </a:r>
            <a:r>
              <a:rPr lang="en-GB" dirty="0" smtClean="0"/>
              <a:t> </a:t>
            </a:r>
            <a:r>
              <a:rPr lang="en-GB" dirty="0" err="1" smtClean="0"/>
              <a:t>kunne</a:t>
            </a:r>
            <a:r>
              <a:rPr lang="en-GB" dirty="0" smtClean="0"/>
              <a:t> </a:t>
            </a:r>
            <a:r>
              <a:rPr lang="en-GB" dirty="0" err="1" smtClean="0"/>
              <a:t>investere</a:t>
            </a:r>
            <a:endParaRPr lang="en-GB" dirty="0" smtClean="0"/>
          </a:p>
          <a:p>
            <a:r>
              <a:rPr lang="en-GB" dirty="0" err="1" smtClean="0"/>
              <a:t>Billig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disciplineret</a:t>
            </a:r>
            <a:r>
              <a:rPr lang="en-GB" dirty="0" smtClean="0"/>
              <a:t> </a:t>
            </a:r>
            <a:r>
              <a:rPr lang="en-GB" dirty="0" err="1" smtClean="0"/>
              <a:t>arbejdskraft</a:t>
            </a:r>
            <a:r>
              <a:rPr lang="en-GB" dirty="0" smtClean="0"/>
              <a:t>, </a:t>
            </a:r>
            <a:r>
              <a:rPr lang="en-GB" dirty="0" err="1" smtClean="0"/>
              <a:t>uden</a:t>
            </a:r>
            <a:r>
              <a:rPr lang="en-GB" dirty="0" smtClean="0"/>
              <a:t> </a:t>
            </a:r>
            <a:r>
              <a:rPr lang="en-GB" dirty="0" err="1" smtClean="0"/>
              <a:t>bindinger</a:t>
            </a:r>
            <a:r>
              <a:rPr lang="en-GB" dirty="0" smtClean="0"/>
              <a:t> – 150 </a:t>
            </a:r>
            <a:r>
              <a:rPr lang="en-GB" dirty="0" err="1" smtClean="0"/>
              <a:t>millioner</a:t>
            </a:r>
            <a:r>
              <a:rPr lang="en-GB" dirty="0" smtClean="0"/>
              <a:t> </a:t>
            </a:r>
            <a:r>
              <a:rPr lang="en-GB" dirty="0" err="1" smtClean="0"/>
              <a:t>migrantarbejdere</a:t>
            </a:r>
            <a:r>
              <a:rPr lang="en-GB" dirty="0" smtClean="0"/>
              <a:t> – </a:t>
            </a:r>
            <a:r>
              <a:rPr lang="en-GB" dirty="0" err="1" smtClean="0"/>
              <a:t>hukou-systemet</a:t>
            </a:r>
            <a:endParaRPr lang="en-GB" dirty="0" smtClean="0"/>
          </a:p>
          <a:p>
            <a:r>
              <a:rPr lang="en-GB" dirty="0" err="1" smtClean="0"/>
              <a:t>Minimumslønninger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et par </a:t>
            </a:r>
            <a:r>
              <a:rPr lang="en-GB" dirty="0" err="1" smtClean="0"/>
              <a:t>hundrede</a:t>
            </a:r>
            <a:r>
              <a:rPr lang="en-GB" dirty="0" smtClean="0"/>
              <a:t> dollar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måneden</a:t>
            </a:r>
            <a:r>
              <a:rPr lang="en-GB" dirty="0" smtClean="0"/>
              <a:t> – 240 – 330 dollar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måneden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større</a:t>
            </a:r>
            <a:r>
              <a:rPr lang="en-GB" dirty="0" smtClean="0"/>
              <a:t> </a:t>
            </a:r>
            <a:r>
              <a:rPr lang="en-GB" dirty="0" err="1" smtClean="0"/>
              <a:t>byer</a:t>
            </a:r>
            <a:r>
              <a:rPr lang="en-GB" dirty="0" smtClean="0"/>
              <a:t>,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priserne</a:t>
            </a:r>
            <a:r>
              <a:rPr lang="en-GB" dirty="0" smtClean="0"/>
              <a:t> </a:t>
            </a:r>
            <a:r>
              <a:rPr lang="en-GB" dirty="0" err="1" smtClean="0"/>
              <a:t>stiger</a:t>
            </a:r>
            <a:endParaRPr lang="en-GB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Udflagning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Ofte</a:t>
            </a:r>
            <a:r>
              <a:rPr lang="en-GB" dirty="0" smtClean="0"/>
              <a:t> </a:t>
            </a:r>
            <a:r>
              <a:rPr lang="en-GB" dirty="0" err="1" smtClean="0"/>
              <a:t>industrier</a:t>
            </a:r>
            <a:r>
              <a:rPr lang="en-GB" dirty="0" smtClean="0"/>
              <a:t>,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sig </a:t>
            </a:r>
            <a:r>
              <a:rPr lang="en-GB" dirty="0" err="1" smtClean="0"/>
              <a:t>selv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lavteknologiske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tekstilindustri</a:t>
            </a:r>
            <a:endParaRPr lang="en-GB" dirty="0" smtClean="0"/>
          </a:p>
          <a:p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grund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lavere</a:t>
            </a:r>
            <a:r>
              <a:rPr lang="en-GB" dirty="0" smtClean="0"/>
              <a:t> </a:t>
            </a:r>
            <a:r>
              <a:rPr lang="en-GB" dirty="0" err="1" smtClean="0"/>
              <a:t>organisk</a:t>
            </a:r>
            <a:r>
              <a:rPr lang="en-GB" dirty="0" smtClean="0"/>
              <a:t> </a:t>
            </a:r>
            <a:r>
              <a:rPr lang="en-GB" dirty="0" err="1" smtClean="0"/>
              <a:t>sammensætning</a:t>
            </a:r>
            <a:r>
              <a:rPr lang="en-GB" dirty="0" smtClean="0"/>
              <a:t> (</a:t>
            </a:r>
            <a:r>
              <a:rPr lang="en-GB" dirty="0" err="1" smtClean="0"/>
              <a:t>høj</a:t>
            </a:r>
            <a:r>
              <a:rPr lang="en-GB" dirty="0" smtClean="0"/>
              <a:t> </a:t>
            </a:r>
            <a:r>
              <a:rPr lang="en-GB" dirty="0" err="1" smtClean="0"/>
              <a:t>arbejdsintensitet</a:t>
            </a:r>
            <a:r>
              <a:rPr lang="en-GB" dirty="0" smtClean="0"/>
              <a:t>) ser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ud</a:t>
            </a:r>
            <a:r>
              <a:rPr lang="en-GB" dirty="0" smtClean="0"/>
              <a:t>,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arbejderne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mindre</a:t>
            </a:r>
            <a:r>
              <a:rPr lang="en-GB" dirty="0" smtClean="0"/>
              <a:t> </a:t>
            </a:r>
            <a:r>
              <a:rPr lang="en-GB" dirty="0" err="1" smtClean="0"/>
              <a:t>produktive</a:t>
            </a:r>
            <a:endParaRPr lang="en-GB" dirty="0" smtClean="0"/>
          </a:p>
          <a:p>
            <a:r>
              <a:rPr lang="en-GB" dirty="0" smtClean="0"/>
              <a:t>De </a:t>
            </a:r>
            <a:r>
              <a:rPr lang="en-GB" dirty="0" err="1" smtClean="0"/>
              <a:t>lavere</a:t>
            </a:r>
            <a:r>
              <a:rPr lang="en-GB" dirty="0" smtClean="0"/>
              <a:t> </a:t>
            </a:r>
            <a:r>
              <a:rPr lang="en-GB" dirty="0" err="1" smtClean="0"/>
              <a:t>omkostninger</a:t>
            </a:r>
            <a:r>
              <a:rPr lang="en-GB" dirty="0" smtClean="0"/>
              <a:t> </a:t>
            </a:r>
            <a:r>
              <a:rPr lang="en-GB" dirty="0" err="1" smtClean="0"/>
              <a:t>forhindrer</a:t>
            </a:r>
            <a:r>
              <a:rPr lang="en-GB" dirty="0" smtClean="0"/>
              <a:t> </a:t>
            </a:r>
            <a:r>
              <a:rPr lang="en-GB" dirty="0" err="1" smtClean="0"/>
              <a:t>teknologiudvikling</a:t>
            </a:r>
            <a:r>
              <a:rPr lang="en-GB" dirty="0" smtClean="0"/>
              <a:t> (Bangladesh)</a:t>
            </a:r>
          </a:p>
          <a:p>
            <a:r>
              <a:rPr lang="en-GB" dirty="0" smtClean="0"/>
              <a:t>Men </a:t>
            </a:r>
            <a:r>
              <a:rPr lang="en-GB" dirty="0" err="1" smtClean="0"/>
              <a:t>stigende</a:t>
            </a:r>
            <a:r>
              <a:rPr lang="en-GB" dirty="0" smtClean="0"/>
              <a:t> </a:t>
            </a:r>
            <a:r>
              <a:rPr lang="en-GB" dirty="0" err="1" smtClean="0"/>
              <a:t>lønninger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Kina </a:t>
            </a:r>
            <a:r>
              <a:rPr lang="en-GB" dirty="0" err="1" smtClean="0"/>
              <a:t>fremmer</a:t>
            </a:r>
            <a:r>
              <a:rPr lang="en-GB" dirty="0" smtClean="0"/>
              <a:t> </a:t>
            </a:r>
            <a:r>
              <a:rPr lang="en-GB" dirty="0" err="1" smtClean="0"/>
              <a:t>højere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samt</a:t>
            </a:r>
            <a:r>
              <a:rPr lang="en-GB" dirty="0" smtClean="0"/>
              <a:t> </a:t>
            </a:r>
            <a:r>
              <a:rPr lang="en-GB" dirty="0" err="1" smtClean="0"/>
              <a:t>videreudflagning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andre</a:t>
            </a:r>
            <a:r>
              <a:rPr lang="en-GB" dirty="0" smtClean="0"/>
              <a:t> </a:t>
            </a:r>
            <a:r>
              <a:rPr lang="en-GB" dirty="0" err="1" smtClean="0"/>
              <a:t>lande</a:t>
            </a:r>
            <a:endParaRPr lang="en-GB" dirty="0" smtClean="0"/>
          </a:p>
          <a:p>
            <a:r>
              <a:rPr lang="en-GB" dirty="0" err="1" smtClean="0"/>
              <a:t>Selv</a:t>
            </a:r>
            <a:r>
              <a:rPr lang="en-GB" dirty="0" smtClean="0"/>
              <a:t> </a:t>
            </a:r>
            <a:r>
              <a:rPr lang="en-GB" dirty="0" err="1" smtClean="0"/>
              <a:t>produktiv</a:t>
            </a:r>
            <a:r>
              <a:rPr lang="en-GB" dirty="0" smtClean="0"/>
              <a:t> </a:t>
            </a:r>
            <a:r>
              <a:rPr lang="en-GB" dirty="0" err="1" smtClean="0"/>
              <a:t>kapital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meget</a:t>
            </a:r>
            <a:r>
              <a:rPr lang="en-GB" dirty="0" smtClean="0"/>
              <a:t> </a:t>
            </a:r>
            <a:r>
              <a:rPr lang="en-GB" dirty="0" err="1" smtClean="0"/>
              <a:t>mobil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dag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Superudbytning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marginalisering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Disse</a:t>
            </a:r>
            <a:r>
              <a:rPr lang="en-GB" dirty="0" smtClean="0"/>
              <a:t> </a:t>
            </a:r>
            <a:r>
              <a:rPr lang="en-GB" dirty="0" err="1" smtClean="0"/>
              <a:t>imperialistiske</a:t>
            </a:r>
            <a:r>
              <a:rPr lang="en-GB" dirty="0" smtClean="0"/>
              <a:t> </a:t>
            </a:r>
            <a:r>
              <a:rPr lang="en-GB" dirty="0" err="1" smtClean="0"/>
              <a:t>praksisser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mindst</a:t>
            </a:r>
            <a:r>
              <a:rPr lang="en-GB" dirty="0" smtClean="0"/>
              <a:t> </a:t>
            </a:r>
            <a:r>
              <a:rPr lang="en-GB" dirty="0" err="1" smtClean="0"/>
              <a:t>betinget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‘</a:t>
            </a:r>
            <a:r>
              <a:rPr lang="en-GB" dirty="0" err="1" smtClean="0"/>
              <a:t>udbytning</a:t>
            </a:r>
            <a:r>
              <a:rPr lang="en-GB" dirty="0" smtClean="0"/>
              <a:t>’, </a:t>
            </a:r>
            <a:r>
              <a:rPr lang="en-GB" dirty="0" err="1" smtClean="0"/>
              <a:t>måske</a:t>
            </a:r>
            <a:r>
              <a:rPr lang="en-GB" dirty="0" smtClean="0"/>
              <a:t> </a:t>
            </a:r>
            <a:r>
              <a:rPr lang="en-GB" dirty="0" err="1" smtClean="0"/>
              <a:t>ligefrem</a:t>
            </a:r>
            <a:r>
              <a:rPr lang="en-GB" dirty="0" smtClean="0"/>
              <a:t> </a:t>
            </a:r>
            <a:r>
              <a:rPr lang="en-GB" dirty="0" err="1" smtClean="0"/>
              <a:t>superudbytning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arbejdskraften</a:t>
            </a:r>
            <a:endParaRPr lang="en-GB" dirty="0" smtClean="0"/>
          </a:p>
          <a:p>
            <a:r>
              <a:rPr lang="en-GB" dirty="0" err="1" smtClean="0"/>
              <a:t>Dvs</a:t>
            </a:r>
            <a:r>
              <a:rPr lang="en-GB" dirty="0" smtClean="0"/>
              <a:t>. at </a:t>
            </a:r>
            <a:r>
              <a:rPr lang="en-GB" dirty="0" err="1" smtClean="0"/>
              <a:t>lønningerne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så</a:t>
            </a:r>
            <a:r>
              <a:rPr lang="en-GB" dirty="0" smtClean="0"/>
              <a:t> lave, at de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sikrer</a:t>
            </a:r>
            <a:r>
              <a:rPr lang="en-GB" dirty="0" smtClean="0"/>
              <a:t> et </a:t>
            </a:r>
            <a:r>
              <a:rPr lang="en-GB" dirty="0" err="1" smtClean="0"/>
              <a:t>rimeligt</a:t>
            </a:r>
            <a:r>
              <a:rPr lang="en-GB" dirty="0" smtClean="0"/>
              <a:t> </a:t>
            </a:r>
            <a:r>
              <a:rPr lang="en-GB" dirty="0" err="1" smtClean="0"/>
              <a:t>liv</a:t>
            </a:r>
            <a:r>
              <a:rPr lang="en-GB" dirty="0" smtClean="0"/>
              <a:t> med </a:t>
            </a:r>
            <a:r>
              <a:rPr lang="en-GB" dirty="0" err="1" smtClean="0"/>
              <a:t>chancer</a:t>
            </a:r>
            <a:r>
              <a:rPr lang="en-GB" dirty="0" smtClean="0"/>
              <a:t> for </a:t>
            </a:r>
            <a:r>
              <a:rPr lang="en-GB" dirty="0" err="1" smtClean="0"/>
              <a:t>reproduktion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arbejdskraften</a:t>
            </a:r>
            <a:r>
              <a:rPr lang="en-GB" dirty="0" smtClean="0"/>
              <a:t> –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både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Afrika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Asien</a:t>
            </a:r>
            <a:endParaRPr lang="en-GB" dirty="0" smtClean="0"/>
          </a:p>
          <a:p>
            <a:r>
              <a:rPr lang="en-GB" dirty="0" smtClean="0"/>
              <a:t>En del </a:t>
            </a:r>
            <a:r>
              <a:rPr lang="en-GB" dirty="0" err="1" smtClean="0"/>
              <a:t>superudbytning</a:t>
            </a:r>
            <a:r>
              <a:rPr lang="en-GB" dirty="0" smtClean="0"/>
              <a:t> finder </a:t>
            </a:r>
            <a:r>
              <a:rPr lang="en-GB" dirty="0" err="1" smtClean="0"/>
              <a:t>sted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Europa</a:t>
            </a:r>
            <a:r>
              <a:rPr lang="en-GB" dirty="0" smtClean="0"/>
              <a:t>, </a:t>
            </a:r>
            <a:r>
              <a:rPr lang="en-GB" dirty="0" err="1" smtClean="0"/>
              <a:t>flygtninge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migranter</a:t>
            </a:r>
            <a:r>
              <a:rPr lang="en-GB" dirty="0" smtClean="0"/>
              <a:t> </a:t>
            </a:r>
            <a:r>
              <a:rPr lang="en-GB" dirty="0" err="1" smtClean="0"/>
              <a:t>samt</a:t>
            </a:r>
            <a:r>
              <a:rPr lang="en-GB" dirty="0" smtClean="0"/>
              <a:t> </a:t>
            </a:r>
            <a:r>
              <a:rPr lang="en-GB" dirty="0" err="1" smtClean="0"/>
              <a:t>underbetalt</a:t>
            </a:r>
            <a:r>
              <a:rPr lang="en-GB" dirty="0" smtClean="0"/>
              <a:t> </a:t>
            </a:r>
            <a:r>
              <a:rPr lang="en-GB" dirty="0" err="1" smtClean="0"/>
              <a:t>arbejdskraft</a:t>
            </a:r>
            <a:r>
              <a:rPr lang="en-GB" dirty="0" smtClean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Østeuropa</a:t>
            </a:r>
            <a:r>
              <a:rPr lang="en-GB" dirty="0" smtClean="0"/>
              <a:t>, </a:t>
            </a:r>
            <a:r>
              <a:rPr lang="en-GB" dirty="0" err="1" smtClean="0"/>
              <a:t>hvilket</a:t>
            </a:r>
            <a:r>
              <a:rPr lang="en-GB" dirty="0" smtClean="0"/>
              <a:t> </a:t>
            </a:r>
            <a:r>
              <a:rPr lang="en-GB" dirty="0" err="1" smtClean="0"/>
              <a:t>mødes</a:t>
            </a:r>
            <a:r>
              <a:rPr lang="en-GB" dirty="0" smtClean="0"/>
              <a:t> med </a:t>
            </a:r>
            <a:r>
              <a:rPr lang="en-GB" dirty="0" err="1" smtClean="0"/>
              <a:t>modstridende</a:t>
            </a:r>
            <a:r>
              <a:rPr lang="en-GB" dirty="0" smtClean="0"/>
              <a:t> </a:t>
            </a:r>
            <a:r>
              <a:rPr lang="en-GB" dirty="0" err="1" smtClean="0"/>
              <a:t>svar</a:t>
            </a:r>
            <a:r>
              <a:rPr lang="en-GB" dirty="0" smtClean="0"/>
              <a:t>: </a:t>
            </a:r>
            <a:r>
              <a:rPr lang="en-GB" dirty="0" err="1" smtClean="0"/>
              <a:t>ud</a:t>
            </a:r>
            <a:r>
              <a:rPr lang="en-GB" dirty="0" smtClean="0"/>
              <a:t> med </a:t>
            </a:r>
            <a:r>
              <a:rPr lang="en-GB" dirty="0" err="1" smtClean="0"/>
              <a:t>dem</a:t>
            </a:r>
            <a:r>
              <a:rPr lang="en-GB" dirty="0" smtClean="0"/>
              <a:t> </a:t>
            </a:r>
            <a:r>
              <a:rPr lang="en-GB" dirty="0" err="1" smtClean="0"/>
              <a:t>eller</a:t>
            </a:r>
            <a:r>
              <a:rPr lang="en-GB" dirty="0" smtClean="0"/>
              <a:t> </a:t>
            </a:r>
            <a:r>
              <a:rPr lang="en-GB" dirty="0" err="1" smtClean="0"/>
              <a:t>eliminer</a:t>
            </a:r>
            <a:r>
              <a:rPr lang="en-GB" dirty="0" smtClean="0"/>
              <a:t> </a:t>
            </a:r>
            <a:r>
              <a:rPr lang="en-GB" dirty="0" err="1" smtClean="0"/>
              <a:t>konkurrencen</a:t>
            </a:r>
            <a:r>
              <a:rPr lang="en-GB" dirty="0" smtClean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dem</a:t>
            </a:r>
            <a:r>
              <a:rPr lang="en-GB" dirty="0" smtClean="0"/>
              <a:t> </a:t>
            </a:r>
            <a:r>
              <a:rPr lang="en-GB" dirty="0" err="1" smtClean="0"/>
              <a:t>vha</a:t>
            </a:r>
            <a:r>
              <a:rPr lang="en-GB" dirty="0" smtClean="0"/>
              <a:t> </a:t>
            </a:r>
            <a:r>
              <a:rPr lang="en-GB" dirty="0" err="1" smtClean="0"/>
              <a:t>sikring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ens</a:t>
            </a:r>
            <a:r>
              <a:rPr lang="en-GB" dirty="0" smtClean="0"/>
              <a:t> </a:t>
            </a:r>
            <a:r>
              <a:rPr lang="en-GB" dirty="0" err="1" smtClean="0"/>
              <a:t>vilkår</a:t>
            </a:r>
            <a:endParaRPr lang="en-GB" dirty="0" smtClean="0"/>
          </a:p>
          <a:p>
            <a:r>
              <a:rPr lang="en-GB" dirty="0" err="1" smtClean="0"/>
              <a:t>Superudbytning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holdes</a:t>
            </a:r>
            <a:r>
              <a:rPr lang="en-GB" dirty="0" smtClean="0"/>
              <a:t> </a:t>
            </a:r>
            <a:r>
              <a:rPr lang="en-GB" dirty="0" err="1" smtClean="0"/>
              <a:t>inden</a:t>
            </a:r>
            <a:r>
              <a:rPr lang="en-GB" dirty="0" smtClean="0"/>
              <a:t> </a:t>
            </a:r>
            <a:r>
              <a:rPr lang="en-GB" dirty="0" err="1" smtClean="0"/>
              <a:t>døre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en del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verden</a:t>
            </a:r>
            <a:endParaRPr lang="en-GB" dirty="0" smtClean="0"/>
          </a:p>
          <a:p>
            <a:r>
              <a:rPr lang="en-GB" dirty="0" err="1" smtClean="0"/>
              <a:t>Marginalisering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hjemlige</a:t>
            </a:r>
            <a:r>
              <a:rPr lang="en-GB" dirty="0" smtClean="0"/>
              <a:t> </a:t>
            </a:r>
            <a:r>
              <a:rPr lang="en-GB" dirty="0" err="1" smtClean="0"/>
              <a:t>dårligt</a:t>
            </a:r>
            <a:r>
              <a:rPr lang="en-GB" dirty="0" smtClean="0"/>
              <a:t> </a:t>
            </a:r>
            <a:r>
              <a:rPr lang="en-GB" dirty="0" err="1" smtClean="0"/>
              <a:t>uddannede</a:t>
            </a:r>
            <a:r>
              <a:rPr lang="en-GB" dirty="0" smtClean="0"/>
              <a:t>, pres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lønningerne</a:t>
            </a:r>
            <a:r>
              <a:rPr lang="en-GB" dirty="0" smtClean="0"/>
              <a:t> </a:t>
            </a:r>
            <a:r>
              <a:rPr lang="en-GB" dirty="0" err="1" smtClean="0"/>
              <a:t>generelt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Ressourceudbytning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Kræver</a:t>
            </a:r>
            <a:r>
              <a:rPr lang="en-GB" dirty="0" smtClean="0"/>
              <a:t> </a:t>
            </a:r>
            <a:r>
              <a:rPr lang="en-GB" dirty="0" err="1" smtClean="0"/>
              <a:t>kapital</a:t>
            </a:r>
            <a:r>
              <a:rPr lang="en-GB" dirty="0" smtClean="0"/>
              <a:t>, men </a:t>
            </a:r>
            <a:r>
              <a:rPr lang="en-GB" dirty="0" err="1" smtClean="0"/>
              <a:t>får</a:t>
            </a:r>
            <a:r>
              <a:rPr lang="en-GB" dirty="0" smtClean="0"/>
              <a:t> </a:t>
            </a:r>
            <a:r>
              <a:rPr lang="en-GB" dirty="0" err="1" smtClean="0"/>
              <a:t>hjælp</a:t>
            </a:r>
            <a:r>
              <a:rPr lang="en-GB" dirty="0" smtClean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institutioner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Verdensbanken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form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infrastrukturudvikling</a:t>
            </a:r>
            <a:endParaRPr lang="en-GB" dirty="0" smtClean="0"/>
          </a:p>
          <a:p>
            <a:r>
              <a:rPr lang="en-GB" dirty="0" err="1" smtClean="0"/>
              <a:t>Infrastrukturudvikling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også</a:t>
            </a:r>
            <a:r>
              <a:rPr lang="en-GB" dirty="0" smtClean="0"/>
              <a:t> </a:t>
            </a:r>
            <a:r>
              <a:rPr lang="en-GB" dirty="0" err="1" smtClean="0"/>
              <a:t>være</a:t>
            </a:r>
            <a:r>
              <a:rPr lang="en-GB" dirty="0" smtClean="0"/>
              <a:t> </a:t>
            </a:r>
            <a:r>
              <a:rPr lang="en-GB" dirty="0" err="1" smtClean="0"/>
              <a:t>genstand</a:t>
            </a:r>
            <a:r>
              <a:rPr lang="en-GB" dirty="0" smtClean="0"/>
              <a:t> for </a:t>
            </a:r>
            <a:r>
              <a:rPr lang="en-GB" dirty="0" err="1" smtClean="0"/>
              <a:t>renteskabelse</a:t>
            </a:r>
            <a:r>
              <a:rPr lang="en-GB" dirty="0" smtClean="0"/>
              <a:t>, </a:t>
            </a:r>
            <a:r>
              <a:rPr lang="en-GB" dirty="0" err="1" smtClean="0"/>
              <a:t>nemlig</a:t>
            </a:r>
            <a:r>
              <a:rPr lang="en-GB" dirty="0" smtClean="0"/>
              <a:t> </a:t>
            </a:r>
            <a:r>
              <a:rPr lang="en-GB" dirty="0" err="1" smtClean="0"/>
              <a:t>fordi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påstås</a:t>
            </a:r>
            <a:r>
              <a:rPr lang="en-GB" dirty="0" smtClean="0"/>
              <a:t>, at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et </a:t>
            </a:r>
            <a:r>
              <a:rPr lang="en-GB" dirty="0" err="1" smtClean="0"/>
              <a:t>offentligt</a:t>
            </a:r>
            <a:r>
              <a:rPr lang="en-GB" dirty="0" smtClean="0"/>
              <a:t> </a:t>
            </a:r>
            <a:r>
              <a:rPr lang="en-GB" dirty="0" err="1" smtClean="0"/>
              <a:t>gode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‘</a:t>
            </a:r>
            <a:r>
              <a:rPr lang="en-GB" dirty="0" err="1" smtClean="0"/>
              <a:t>markedsimperfektioner</a:t>
            </a:r>
            <a:r>
              <a:rPr lang="en-GB" dirty="0" smtClean="0"/>
              <a:t>’</a:t>
            </a:r>
          </a:p>
          <a:p>
            <a:r>
              <a:rPr lang="en-GB" dirty="0" err="1" smtClean="0"/>
              <a:t>Høj</a:t>
            </a:r>
            <a:r>
              <a:rPr lang="en-GB" dirty="0" smtClean="0"/>
              <a:t> </a:t>
            </a:r>
            <a:r>
              <a:rPr lang="en-GB" dirty="0" err="1" smtClean="0"/>
              <a:t>prissætning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f.eks. </a:t>
            </a:r>
            <a:r>
              <a:rPr lang="en-GB" dirty="0" err="1" smtClean="0"/>
              <a:t>elektricitet</a:t>
            </a:r>
            <a:r>
              <a:rPr lang="en-GB" dirty="0" smtClean="0"/>
              <a:t>, </a:t>
            </a:r>
            <a:r>
              <a:rPr lang="en-GB" dirty="0" err="1" smtClean="0"/>
              <a:t>når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sælges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almindelige</a:t>
            </a:r>
            <a:r>
              <a:rPr lang="en-GB" dirty="0" smtClean="0"/>
              <a:t> </a:t>
            </a:r>
            <a:r>
              <a:rPr lang="en-GB" dirty="0" err="1" smtClean="0"/>
              <a:t>befolkning</a:t>
            </a:r>
            <a:endParaRPr lang="en-GB" dirty="0" smtClean="0"/>
          </a:p>
          <a:p>
            <a:r>
              <a:rPr lang="en-GB" dirty="0" err="1" smtClean="0"/>
              <a:t>Megakorporationerne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smeltet</a:t>
            </a:r>
            <a:r>
              <a:rPr lang="en-GB" dirty="0" smtClean="0"/>
              <a:t> </a:t>
            </a:r>
            <a:r>
              <a:rPr lang="en-GB" dirty="0" err="1" smtClean="0"/>
              <a:t>sammen</a:t>
            </a:r>
            <a:r>
              <a:rPr lang="en-GB" dirty="0" smtClean="0"/>
              <a:t> med </a:t>
            </a:r>
            <a:r>
              <a:rPr lang="en-GB" dirty="0" err="1" smtClean="0"/>
              <a:t>finansmarkedet</a:t>
            </a:r>
            <a:endParaRPr lang="en-GB" dirty="0" smtClean="0"/>
          </a:p>
          <a:p>
            <a:r>
              <a:rPr lang="en-GB" dirty="0" err="1" smtClean="0"/>
              <a:t>Lønningerne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lave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guldproduktion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opgravning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metaller</a:t>
            </a:r>
            <a:r>
              <a:rPr lang="en-GB" dirty="0" smtClean="0"/>
              <a:t>, men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nødvendigvis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olieudvinding</a:t>
            </a:r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Konklusion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Imperialismen</a:t>
            </a:r>
            <a:r>
              <a:rPr lang="en-GB" dirty="0" smtClean="0"/>
              <a:t> </a:t>
            </a:r>
            <a:r>
              <a:rPr lang="en-GB" dirty="0" err="1" smtClean="0"/>
              <a:t>bygger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nogle</a:t>
            </a:r>
            <a:r>
              <a:rPr lang="en-GB" dirty="0" smtClean="0"/>
              <a:t> </a:t>
            </a:r>
            <a:r>
              <a:rPr lang="en-GB" dirty="0" err="1" smtClean="0"/>
              <a:t>indbyggede</a:t>
            </a:r>
            <a:r>
              <a:rPr lang="en-GB" dirty="0" smtClean="0"/>
              <a:t> </a:t>
            </a:r>
            <a:r>
              <a:rPr lang="en-GB" dirty="0" err="1" smtClean="0"/>
              <a:t>træk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kapitalismen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ekspansion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jagt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mere </a:t>
            </a:r>
            <a:r>
              <a:rPr lang="en-GB" dirty="0" err="1" smtClean="0"/>
              <a:t>merværdi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fodret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kriser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snubletråde</a:t>
            </a:r>
            <a:r>
              <a:rPr lang="en-GB" dirty="0" smtClean="0"/>
              <a:t> </a:t>
            </a:r>
            <a:r>
              <a:rPr lang="en-GB" dirty="0" err="1" smtClean="0"/>
              <a:t>derhjemme</a:t>
            </a:r>
            <a:endParaRPr lang="en-GB" dirty="0" smtClean="0"/>
          </a:p>
          <a:p>
            <a:r>
              <a:rPr lang="en-GB" dirty="0" err="1" smtClean="0"/>
              <a:t>Erobrernes</a:t>
            </a:r>
            <a:r>
              <a:rPr lang="en-GB" dirty="0" smtClean="0"/>
              <a:t> </a:t>
            </a:r>
            <a:r>
              <a:rPr lang="en-GB" dirty="0" err="1" smtClean="0"/>
              <a:t>forestillinger</a:t>
            </a:r>
            <a:r>
              <a:rPr lang="en-GB" dirty="0" smtClean="0"/>
              <a:t> 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naturligvis</a:t>
            </a:r>
            <a:r>
              <a:rPr lang="en-GB" dirty="0" smtClean="0"/>
              <a:t> </a:t>
            </a:r>
            <a:r>
              <a:rPr lang="en-GB" dirty="0" err="1" smtClean="0"/>
              <a:t>ofte</a:t>
            </a:r>
            <a:r>
              <a:rPr lang="en-GB" dirty="0" smtClean="0"/>
              <a:t> </a:t>
            </a:r>
            <a:r>
              <a:rPr lang="en-GB" dirty="0" err="1" smtClean="0"/>
              <a:t>forfejlede</a:t>
            </a:r>
            <a:r>
              <a:rPr lang="en-GB" dirty="0" smtClean="0"/>
              <a:t>, </a:t>
            </a:r>
            <a:r>
              <a:rPr lang="en-GB" dirty="0" err="1" smtClean="0"/>
              <a:t>og</a:t>
            </a:r>
            <a:r>
              <a:rPr lang="en-GB" dirty="0" smtClean="0"/>
              <a:t> de </a:t>
            </a:r>
            <a:r>
              <a:rPr lang="en-GB" dirty="0" err="1" smtClean="0"/>
              <a:t>kom</a:t>
            </a:r>
            <a:r>
              <a:rPr lang="en-GB" dirty="0" smtClean="0"/>
              <a:t> </a:t>
            </a:r>
            <a:r>
              <a:rPr lang="en-GB" dirty="0" err="1" smtClean="0"/>
              <a:t>galt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sted</a:t>
            </a:r>
            <a:endParaRPr lang="en-GB" dirty="0" smtClean="0"/>
          </a:p>
          <a:p>
            <a:r>
              <a:rPr lang="en-GB" dirty="0" smtClean="0"/>
              <a:t>Men nu </a:t>
            </a:r>
            <a:r>
              <a:rPr lang="en-GB" dirty="0" err="1" smtClean="0"/>
              <a:t>kan</a:t>
            </a:r>
            <a:r>
              <a:rPr lang="en-GB" dirty="0" smtClean="0"/>
              <a:t> man </a:t>
            </a:r>
            <a:r>
              <a:rPr lang="en-GB" dirty="0" err="1" smtClean="0"/>
              <a:t>sige</a:t>
            </a:r>
            <a:r>
              <a:rPr lang="en-GB" dirty="0" smtClean="0"/>
              <a:t>, at </a:t>
            </a:r>
            <a:r>
              <a:rPr lang="en-GB" dirty="0" err="1" smtClean="0"/>
              <a:t>imperialismen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realiseret</a:t>
            </a:r>
            <a:r>
              <a:rPr lang="en-GB" dirty="0" smtClean="0"/>
              <a:t> mere, end </a:t>
            </a:r>
            <a:r>
              <a:rPr lang="en-GB" dirty="0" err="1" smtClean="0"/>
              <a:t>nogen</a:t>
            </a:r>
            <a:r>
              <a:rPr lang="en-GB" dirty="0" smtClean="0"/>
              <a:t> 1890’er </a:t>
            </a:r>
            <a:r>
              <a:rPr lang="en-GB" dirty="0" err="1" smtClean="0"/>
              <a:t>galning</a:t>
            </a:r>
            <a:r>
              <a:rPr lang="en-GB" dirty="0" smtClean="0"/>
              <a:t> </a:t>
            </a:r>
            <a:r>
              <a:rPr lang="en-GB" dirty="0" err="1" smtClean="0"/>
              <a:t>kunne</a:t>
            </a:r>
            <a:r>
              <a:rPr lang="en-GB" dirty="0" smtClean="0"/>
              <a:t> have </a:t>
            </a:r>
            <a:r>
              <a:rPr lang="en-GB" dirty="0" err="1" smtClean="0"/>
              <a:t>drømt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endParaRPr lang="en-GB" dirty="0" smtClean="0"/>
          </a:p>
          <a:p>
            <a:r>
              <a:rPr lang="en-GB" dirty="0" smtClean="0"/>
              <a:t>Dog via private </a:t>
            </a:r>
            <a:r>
              <a:rPr lang="en-GB" dirty="0" err="1" smtClean="0"/>
              <a:t>firmaer</a:t>
            </a:r>
            <a:r>
              <a:rPr lang="en-GB" dirty="0" smtClean="0"/>
              <a:t>,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agerer</a:t>
            </a:r>
            <a:r>
              <a:rPr lang="en-GB" dirty="0" smtClean="0"/>
              <a:t> </a:t>
            </a:r>
            <a:r>
              <a:rPr lang="en-GB" dirty="0" err="1" smtClean="0"/>
              <a:t>direkte</a:t>
            </a:r>
            <a:r>
              <a:rPr lang="en-GB" dirty="0" smtClean="0"/>
              <a:t> med </a:t>
            </a:r>
            <a:r>
              <a:rPr lang="en-GB" dirty="0" err="1" smtClean="0"/>
              <a:t>lidt</a:t>
            </a:r>
            <a:r>
              <a:rPr lang="en-GB" dirty="0" smtClean="0"/>
              <a:t> </a:t>
            </a:r>
            <a:r>
              <a:rPr lang="en-GB" dirty="0" err="1" smtClean="0"/>
              <a:t>hjælp</a:t>
            </a:r>
            <a:r>
              <a:rPr lang="en-GB" dirty="0" smtClean="0"/>
              <a:t> </a:t>
            </a:r>
            <a:r>
              <a:rPr lang="en-GB" dirty="0" err="1" smtClean="0"/>
              <a:t>hjemmefra</a:t>
            </a:r>
            <a:r>
              <a:rPr lang="en-GB" dirty="0" smtClean="0"/>
              <a:t> –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øvrigt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rige</a:t>
            </a:r>
            <a:r>
              <a:rPr lang="en-GB" dirty="0" smtClean="0"/>
              <a:t> </a:t>
            </a:r>
            <a:r>
              <a:rPr lang="en-GB" dirty="0" err="1" smtClean="0"/>
              <a:t>asiatiske</a:t>
            </a:r>
            <a:r>
              <a:rPr lang="en-GB" dirty="0" smtClean="0"/>
              <a:t>, </a:t>
            </a:r>
            <a:r>
              <a:rPr lang="en-GB" dirty="0" err="1" smtClean="0"/>
              <a:t>inkl</a:t>
            </a:r>
            <a:r>
              <a:rPr lang="en-GB" dirty="0" smtClean="0"/>
              <a:t>. </a:t>
            </a:r>
            <a:r>
              <a:rPr lang="en-GB" dirty="0" err="1" smtClean="0"/>
              <a:t>arabiske</a:t>
            </a:r>
            <a:r>
              <a:rPr lang="en-GB" dirty="0" smtClean="0"/>
              <a:t>, </a:t>
            </a:r>
            <a:r>
              <a:rPr lang="en-GB" dirty="0" err="1" smtClean="0"/>
              <a:t>lande</a:t>
            </a:r>
            <a:r>
              <a:rPr lang="en-GB" dirty="0" smtClean="0"/>
              <a:t> </a:t>
            </a:r>
            <a:r>
              <a:rPr lang="en-GB" dirty="0" err="1" smtClean="0"/>
              <a:t>godt</a:t>
            </a:r>
            <a:r>
              <a:rPr lang="en-GB" dirty="0" smtClean="0"/>
              <a:t> med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smtClean="0"/>
              <a:t>ressourceudbytningen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Trekantshandlen</a:t>
            </a:r>
            <a:r>
              <a:rPr lang="en-GB" dirty="0" smtClean="0"/>
              <a:t> / </a:t>
            </a:r>
            <a:r>
              <a:rPr lang="en-GB" dirty="0" err="1" smtClean="0"/>
              <a:t>historisk</a:t>
            </a:r>
            <a:r>
              <a:rPr lang="en-GB" dirty="0" smtClean="0"/>
              <a:t> </a:t>
            </a:r>
            <a:r>
              <a:rPr lang="en-GB" dirty="0" err="1" smtClean="0"/>
              <a:t>tilbageblik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>
                <a:latin typeface="Times New Roman"/>
                <a:cs typeface="Times New Roman"/>
              </a:rPr>
              <a:t>Begrebet</a:t>
            </a:r>
            <a:r>
              <a:rPr lang="en-GB" dirty="0" smtClean="0">
                <a:latin typeface="Times New Roman"/>
                <a:cs typeface="Times New Roman"/>
              </a:rPr>
              <a:t> stammer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den </a:t>
            </a:r>
            <a:r>
              <a:rPr lang="en-GB" dirty="0" err="1" smtClean="0">
                <a:latin typeface="Times New Roman"/>
                <a:cs typeface="Times New Roman"/>
              </a:rPr>
              <a:t>transatlantiske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slavehandels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storhedstid</a:t>
            </a:r>
            <a:r>
              <a:rPr lang="en-GB" dirty="0" smtClean="0">
                <a:latin typeface="Times New Roman"/>
                <a:cs typeface="Times New Roman"/>
              </a:rPr>
              <a:t> 1650-1830, </a:t>
            </a:r>
            <a:r>
              <a:rPr lang="en-GB" dirty="0" err="1" smtClean="0">
                <a:latin typeface="Times New Roman"/>
                <a:cs typeface="Times New Roman"/>
              </a:rPr>
              <a:t>hvor</a:t>
            </a:r>
            <a:r>
              <a:rPr lang="en-GB" dirty="0" smtClean="0">
                <a:latin typeface="Times New Roman"/>
                <a:cs typeface="Times New Roman"/>
              </a:rPr>
              <a:t> slaver </a:t>
            </a:r>
            <a:r>
              <a:rPr lang="en-GB" dirty="0" err="1" smtClean="0">
                <a:latin typeface="Times New Roman"/>
                <a:cs typeface="Times New Roman"/>
              </a:rPr>
              <a:t>blev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ført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Vestafrika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typisk</a:t>
            </a:r>
            <a:r>
              <a:rPr lang="en-GB" dirty="0" smtClean="0">
                <a:latin typeface="Times New Roman"/>
                <a:cs typeface="Times New Roman"/>
              </a:rPr>
              <a:t>)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Amerika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Syd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Nord </a:t>
            </a:r>
            <a:r>
              <a:rPr lang="en-GB" dirty="0" err="1" smtClean="0">
                <a:latin typeface="Times New Roman"/>
                <a:cs typeface="Times New Roman"/>
              </a:rPr>
              <a:t>samt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Caribien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smtClean="0">
                <a:latin typeface="Times New Roman"/>
                <a:cs typeface="Times New Roman"/>
              </a:rPr>
              <a:t>For </a:t>
            </a:r>
            <a:r>
              <a:rPr lang="en-GB" dirty="0" err="1" smtClean="0">
                <a:latin typeface="Times New Roman"/>
                <a:cs typeface="Times New Roman"/>
              </a:rPr>
              <a:t>slaverne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fik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slavehandlerne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høvdinge</a:t>
            </a:r>
            <a:r>
              <a:rPr lang="en-GB" dirty="0" smtClean="0">
                <a:latin typeface="Times New Roman"/>
                <a:cs typeface="Times New Roman"/>
              </a:rPr>
              <a:t>) </a:t>
            </a:r>
            <a:r>
              <a:rPr lang="en-GB" dirty="0" err="1" smtClean="0">
                <a:latin typeface="Times New Roman"/>
                <a:cs typeface="Times New Roman"/>
              </a:rPr>
              <a:t>europæiske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goder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bl.a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tekstiler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ødelagde</a:t>
            </a:r>
            <a:r>
              <a:rPr lang="en-GB" dirty="0" smtClean="0">
                <a:latin typeface="Times New Roman"/>
                <a:cs typeface="Times New Roman"/>
              </a:rPr>
              <a:t> den </a:t>
            </a:r>
            <a:r>
              <a:rPr lang="en-GB" dirty="0" err="1" smtClean="0">
                <a:latin typeface="Times New Roman"/>
                <a:cs typeface="Times New Roman"/>
              </a:rPr>
              <a:t>begyndende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bomuldsmanufaktur</a:t>
            </a:r>
            <a:r>
              <a:rPr lang="en-GB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I </a:t>
            </a:r>
            <a:r>
              <a:rPr lang="en-GB" dirty="0" err="1" smtClean="0">
                <a:latin typeface="Times New Roman"/>
                <a:cs typeface="Times New Roman"/>
              </a:rPr>
              <a:t>Amerika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blev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slaverne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brugt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producere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bomuld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tobak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sukker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eksporteredes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Europa</a:t>
            </a:r>
            <a:r>
              <a:rPr lang="en-GB" dirty="0" smtClean="0">
                <a:latin typeface="Times New Roman"/>
                <a:cs typeface="Times New Roman"/>
              </a:rPr>
              <a:t> – en minimal del </a:t>
            </a:r>
            <a:r>
              <a:rPr lang="en-GB" dirty="0" err="1" smtClean="0">
                <a:latin typeface="Times New Roman"/>
                <a:cs typeface="Times New Roman"/>
              </a:rPr>
              <a:t>kom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Afrika</a:t>
            </a:r>
            <a:r>
              <a:rPr lang="en-GB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GB" dirty="0" err="1" smtClean="0">
                <a:latin typeface="Times New Roman"/>
                <a:cs typeface="Times New Roman"/>
              </a:rPr>
              <a:t>Europæiske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slavehandlere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transportører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tjente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enorme</a:t>
            </a:r>
            <a:r>
              <a:rPr lang="en-GB" dirty="0" smtClean="0">
                <a:latin typeface="Times New Roman"/>
                <a:cs typeface="Times New Roman"/>
              </a:rPr>
              <a:t> summer,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gjorde</a:t>
            </a:r>
            <a:r>
              <a:rPr lang="en-GB" dirty="0" smtClean="0">
                <a:latin typeface="Times New Roman"/>
                <a:cs typeface="Times New Roman"/>
              </a:rPr>
              <a:t> diverse </a:t>
            </a:r>
            <a:r>
              <a:rPr lang="en-GB" dirty="0" err="1" smtClean="0">
                <a:latin typeface="Times New Roman"/>
                <a:cs typeface="Times New Roman"/>
              </a:rPr>
              <a:t>plantage</a:t>
            </a:r>
            <a:r>
              <a:rPr lang="en-GB" dirty="0" smtClean="0">
                <a:latin typeface="Times New Roman"/>
                <a:cs typeface="Times New Roman"/>
              </a:rPr>
              <a:t>/</a:t>
            </a:r>
            <a:r>
              <a:rPr lang="en-GB" dirty="0" err="1" smtClean="0">
                <a:latin typeface="Times New Roman"/>
                <a:cs typeface="Times New Roman"/>
              </a:rPr>
              <a:t>slaveejere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USA, </a:t>
            </a:r>
            <a:r>
              <a:rPr lang="en-GB" dirty="0" err="1" smtClean="0">
                <a:latin typeface="Times New Roman"/>
                <a:cs typeface="Times New Roman"/>
              </a:rPr>
              <a:t>Caribien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Brasilien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også</a:t>
            </a:r>
            <a:endParaRPr lang="en-GB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Imperialismens</a:t>
            </a:r>
            <a:r>
              <a:rPr lang="en-GB" dirty="0" smtClean="0"/>
              <a:t> </a:t>
            </a:r>
            <a:r>
              <a:rPr lang="en-GB" dirty="0" err="1" smtClean="0"/>
              <a:t>historie</a:t>
            </a:r>
            <a:r>
              <a:rPr lang="en-GB" dirty="0" smtClean="0"/>
              <a:t> / </a:t>
            </a:r>
            <a:r>
              <a:rPr lang="en-GB" dirty="0" err="1" smtClean="0"/>
              <a:t>Asien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>
                <a:latin typeface="Times New Roman"/>
                <a:cs typeface="Times New Roman"/>
              </a:rPr>
              <a:t>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en </a:t>
            </a:r>
            <a:r>
              <a:rPr lang="en-GB" dirty="0" err="1" smtClean="0">
                <a:latin typeface="Times New Roman"/>
                <a:cs typeface="Times New Roman"/>
              </a:rPr>
              <a:t>lang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historie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første</a:t>
            </a:r>
            <a:r>
              <a:rPr lang="en-GB" dirty="0" smtClean="0">
                <a:latin typeface="Times New Roman"/>
                <a:cs typeface="Times New Roman"/>
              </a:rPr>
              <a:t> ‘</a:t>
            </a:r>
            <a:r>
              <a:rPr lang="en-GB" dirty="0" err="1" smtClean="0">
                <a:latin typeface="Times New Roman"/>
                <a:cs typeface="Times New Roman"/>
              </a:rPr>
              <a:t>opdagelser</a:t>
            </a:r>
            <a:r>
              <a:rPr lang="en-GB" dirty="0" smtClean="0">
                <a:latin typeface="Times New Roman"/>
                <a:cs typeface="Times New Roman"/>
              </a:rPr>
              <a:t>’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søvejen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Kina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Amerika</a:t>
            </a:r>
            <a:r>
              <a:rPr lang="en-GB" dirty="0" smtClean="0">
                <a:latin typeface="Times New Roman"/>
                <a:cs typeface="Times New Roman"/>
              </a:rPr>
              <a:t> -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erobringer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kolonisering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skabelse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protektorater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osv</a:t>
            </a:r>
            <a:r>
              <a:rPr lang="en-GB" dirty="0" smtClean="0">
                <a:latin typeface="Times New Roman"/>
                <a:cs typeface="Times New Roman"/>
              </a:rPr>
              <a:t>. for at hive </a:t>
            </a:r>
            <a:r>
              <a:rPr lang="en-GB" dirty="0" err="1" smtClean="0">
                <a:latin typeface="Times New Roman"/>
                <a:cs typeface="Times New Roman"/>
              </a:rPr>
              <a:t>mineraler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guld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sølv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Sydamerika</a:t>
            </a:r>
            <a:r>
              <a:rPr lang="en-GB" dirty="0" smtClean="0">
                <a:latin typeface="Times New Roman"/>
                <a:cs typeface="Times New Roman"/>
              </a:rPr>
              <a:t>) plus </a:t>
            </a:r>
            <a:r>
              <a:rPr lang="en-GB" dirty="0" err="1" smtClean="0">
                <a:latin typeface="Times New Roman"/>
                <a:cs typeface="Times New Roman"/>
              </a:rPr>
              <a:t>eksotiske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produkter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Dette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foregik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1500 </a:t>
            </a:r>
            <a:r>
              <a:rPr lang="en-GB" dirty="0" err="1" smtClean="0">
                <a:latin typeface="Times New Roman"/>
                <a:cs typeface="Times New Roman"/>
              </a:rPr>
              <a:t>sådan</a:t>
            </a:r>
            <a:r>
              <a:rPr lang="en-GB" dirty="0" smtClean="0">
                <a:latin typeface="Times New Roman"/>
                <a:cs typeface="Times New Roman"/>
              </a:rPr>
              <a:t> ca.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1900, </a:t>
            </a:r>
            <a:r>
              <a:rPr lang="en-GB" dirty="0" err="1" smtClean="0">
                <a:latin typeface="Times New Roman"/>
                <a:cs typeface="Times New Roman"/>
              </a:rPr>
              <a:t>hvor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hele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verden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stort</a:t>
            </a:r>
            <a:r>
              <a:rPr lang="en-GB" dirty="0" smtClean="0">
                <a:latin typeface="Times New Roman"/>
                <a:cs typeface="Times New Roman"/>
              </a:rPr>
              <a:t> set </a:t>
            </a:r>
            <a:r>
              <a:rPr lang="en-GB" dirty="0" err="1" smtClean="0">
                <a:latin typeface="Times New Roman"/>
                <a:cs typeface="Times New Roman"/>
              </a:rPr>
              <a:t>var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delt</a:t>
            </a:r>
            <a:r>
              <a:rPr lang="en-GB" dirty="0" smtClean="0">
                <a:latin typeface="Times New Roman"/>
                <a:cs typeface="Times New Roman"/>
              </a:rPr>
              <a:t> op,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naturligvis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én</a:t>
            </a:r>
            <a:r>
              <a:rPr lang="en-GB" dirty="0" smtClean="0">
                <a:latin typeface="Times New Roman"/>
                <a:cs typeface="Times New Roman"/>
              </a:rPr>
              <a:t> plan.</a:t>
            </a:r>
          </a:p>
          <a:p>
            <a:r>
              <a:rPr lang="en-GB" dirty="0" err="1" smtClean="0">
                <a:latin typeface="Times New Roman"/>
                <a:cs typeface="Times New Roman"/>
              </a:rPr>
              <a:t>Først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domineret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handelsselskaber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Indien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Indonesien</a:t>
            </a:r>
            <a:r>
              <a:rPr lang="en-GB" dirty="0" smtClean="0">
                <a:latin typeface="Times New Roman"/>
                <a:cs typeface="Times New Roman"/>
              </a:rPr>
              <a:t>) </a:t>
            </a:r>
            <a:r>
              <a:rPr lang="en-GB" dirty="0" err="1" smtClean="0">
                <a:latin typeface="Times New Roman"/>
                <a:cs typeface="Times New Roman"/>
              </a:rPr>
              <a:t>eller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udbytningsinteresser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Indokina</a:t>
            </a:r>
            <a:r>
              <a:rPr lang="en-GB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GB" dirty="0" err="1" smtClean="0">
                <a:latin typeface="Times New Roman"/>
                <a:cs typeface="Times New Roman"/>
              </a:rPr>
              <a:t>Indien</a:t>
            </a:r>
            <a:r>
              <a:rPr lang="en-GB" dirty="0" smtClean="0">
                <a:latin typeface="Times New Roman"/>
                <a:cs typeface="Times New Roman"/>
              </a:rPr>
              <a:t>: </a:t>
            </a:r>
            <a:r>
              <a:rPr lang="en-GB" dirty="0" err="1" smtClean="0">
                <a:latin typeface="Times New Roman"/>
                <a:cs typeface="Times New Roman"/>
              </a:rPr>
              <a:t>Blev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koloni</a:t>
            </a:r>
            <a:r>
              <a:rPr lang="en-GB" dirty="0" smtClean="0">
                <a:latin typeface="Times New Roman"/>
                <a:cs typeface="Times New Roman"/>
              </a:rPr>
              <a:t> (Raj)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1858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1947 – </a:t>
            </a:r>
            <a:r>
              <a:rPr lang="en-GB" dirty="0" err="1" smtClean="0">
                <a:latin typeface="Times New Roman"/>
                <a:cs typeface="Times New Roman"/>
              </a:rPr>
              <a:t>inden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det</a:t>
            </a:r>
            <a:r>
              <a:rPr lang="en-GB" dirty="0" smtClean="0">
                <a:latin typeface="Times New Roman"/>
                <a:cs typeface="Times New Roman"/>
              </a:rPr>
              <a:t> East Indian Company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Kina: </a:t>
            </a:r>
            <a:r>
              <a:rPr lang="en-GB" dirty="0" err="1" smtClean="0">
                <a:latin typeface="Times New Roman"/>
                <a:cs typeface="Times New Roman"/>
              </a:rPr>
              <a:t>Blev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åbnet</a:t>
            </a:r>
            <a:r>
              <a:rPr lang="en-GB" dirty="0" smtClean="0">
                <a:latin typeface="Times New Roman"/>
                <a:cs typeface="Times New Roman"/>
              </a:rPr>
              <a:t> med </a:t>
            </a:r>
            <a:r>
              <a:rPr lang="en-GB" dirty="0" err="1" smtClean="0">
                <a:latin typeface="Times New Roman"/>
                <a:cs typeface="Times New Roman"/>
              </a:rPr>
              <a:t>snuhed</a:t>
            </a:r>
            <a:r>
              <a:rPr lang="en-GB" dirty="0" smtClean="0">
                <a:latin typeface="Times New Roman"/>
                <a:cs typeface="Times New Roman"/>
              </a:rPr>
              <a:t>, men </a:t>
            </a:r>
            <a:r>
              <a:rPr lang="en-GB" dirty="0" err="1" smtClean="0">
                <a:latin typeface="Times New Roman"/>
                <a:cs typeface="Times New Roman"/>
              </a:rPr>
              <a:t>motivet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adgang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silke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porcelæn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krydderier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osv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Byttemidlet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blev</a:t>
            </a:r>
            <a:r>
              <a:rPr lang="en-GB" dirty="0" smtClean="0">
                <a:latin typeface="Times New Roman"/>
                <a:cs typeface="Times New Roman"/>
              </a:rPr>
              <a:t> opium. </a:t>
            </a:r>
            <a:r>
              <a:rPr lang="en-GB" dirty="0" err="1" smtClean="0">
                <a:latin typeface="Times New Roman"/>
                <a:cs typeface="Times New Roman"/>
              </a:rPr>
              <a:t>Første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opiumskrig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resulterede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, at UK </a:t>
            </a:r>
            <a:r>
              <a:rPr lang="en-GB" dirty="0" err="1" smtClean="0">
                <a:latin typeface="Times New Roman"/>
                <a:cs typeface="Times New Roman"/>
              </a:rPr>
              <a:t>fik</a:t>
            </a:r>
            <a:r>
              <a:rPr lang="en-GB" dirty="0" smtClean="0">
                <a:latin typeface="Times New Roman"/>
                <a:cs typeface="Times New Roman"/>
              </a:rPr>
              <a:t> Hong Kong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koloni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handelsrettigheder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Shanghai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Canton i1842 (</a:t>
            </a:r>
            <a:r>
              <a:rPr lang="en-GB" dirty="0" err="1" smtClean="0">
                <a:latin typeface="Times New Roman"/>
                <a:cs typeface="Times New Roman"/>
              </a:rPr>
              <a:t>altså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handels</a:t>
            </a:r>
            <a:r>
              <a:rPr lang="en-GB" dirty="0" smtClean="0">
                <a:latin typeface="Times New Roman"/>
                <a:cs typeface="Times New Roman"/>
              </a:rPr>
              <a:t>- mere end </a:t>
            </a:r>
            <a:r>
              <a:rPr lang="en-GB" dirty="0" err="1" smtClean="0">
                <a:latin typeface="Times New Roman"/>
                <a:cs typeface="Times New Roman"/>
              </a:rPr>
              <a:t>investeringsbetinget</a:t>
            </a:r>
            <a:r>
              <a:rPr lang="en-GB" dirty="0" smtClean="0">
                <a:latin typeface="Times New Roman"/>
                <a:cs typeface="Times New Roman"/>
              </a:rPr>
              <a:t>)</a:t>
            </a:r>
          </a:p>
          <a:p>
            <a:endParaRPr lang="en-GB" dirty="0" smtClean="0">
              <a:latin typeface="Times New Roman"/>
              <a:cs typeface="Times New Roman"/>
            </a:endParaRPr>
          </a:p>
          <a:p>
            <a:endParaRPr lang="en-GB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Imperialismen</a:t>
            </a:r>
            <a:r>
              <a:rPr lang="en-GB" dirty="0" smtClean="0"/>
              <a:t> </a:t>
            </a:r>
            <a:r>
              <a:rPr lang="en-GB" dirty="0" err="1" smtClean="0"/>
              <a:t>historie</a:t>
            </a:r>
            <a:r>
              <a:rPr lang="en-GB" dirty="0" smtClean="0"/>
              <a:t>/ </a:t>
            </a:r>
            <a:r>
              <a:rPr lang="en-GB" dirty="0" err="1" smtClean="0"/>
              <a:t>Afrika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Times New Roman"/>
                <a:cs typeface="Times New Roman"/>
              </a:rPr>
              <a:t>Den </a:t>
            </a:r>
            <a:r>
              <a:rPr lang="en-GB" dirty="0" err="1" smtClean="0">
                <a:latin typeface="Times New Roman"/>
                <a:cs typeface="Times New Roman"/>
              </a:rPr>
              <a:t>amerikanske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borgerkrig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satte</a:t>
            </a:r>
            <a:r>
              <a:rPr lang="en-GB" dirty="0" smtClean="0">
                <a:latin typeface="Times New Roman"/>
                <a:cs typeface="Times New Roman"/>
              </a:rPr>
              <a:t> en stopper for </a:t>
            </a:r>
            <a:r>
              <a:rPr lang="en-GB" dirty="0" err="1" smtClean="0">
                <a:latin typeface="Times New Roman"/>
                <a:cs typeface="Times New Roman"/>
              </a:rPr>
              <a:t>slavehandlen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nogenlunde</a:t>
            </a:r>
            <a:r>
              <a:rPr lang="en-GB" dirty="0" smtClean="0">
                <a:latin typeface="Times New Roman"/>
                <a:cs typeface="Times New Roman"/>
              </a:rPr>
              <a:t>) – </a:t>
            </a:r>
            <a:r>
              <a:rPr lang="en-GB" dirty="0" err="1" smtClean="0">
                <a:latin typeface="Times New Roman"/>
                <a:cs typeface="Times New Roman"/>
              </a:rPr>
              <a:t>borgerkrigen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igen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påvirket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europæiske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landes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forbud</a:t>
            </a:r>
            <a:r>
              <a:rPr lang="en-GB" dirty="0" smtClean="0">
                <a:latin typeface="Times New Roman"/>
                <a:cs typeface="Times New Roman"/>
              </a:rPr>
              <a:t> mod </a:t>
            </a:r>
            <a:r>
              <a:rPr lang="en-GB" dirty="0" err="1" smtClean="0">
                <a:latin typeface="Times New Roman"/>
                <a:cs typeface="Times New Roman"/>
              </a:rPr>
              <a:t>slavehandel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slavehold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smtClean="0">
                <a:latin typeface="Times New Roman"/>
                <a:cs typeface="Times New Roman"/>
              </a:rPr>
              <a:t>I 1870’erne </a:t>
            </a:r>
            <a:r>
              <a:rPr lang="en-GB" dirty="0" err="1" smtClean="0">
                <a:latin typeface="Times New Roman"/>
                <a:cs typeface="Times New Roman"/>
              </a:rPr>
              <a:t>startede</a:t>
            </a:r>
            <a:r>
              <a:rPr lang="en-GB" dirty="0" smtClean="0">
                <a:latin typeface="Times New Roman"/>
                <a:cs typeface="Times New Roman"/>
              </a:rPr>
              <a:t> ‘the opening of Africa’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senere</a:t>
            </a:r>
            <a:r>
              <a:rPr lang="en-GB" dirty="0" smtClean="0">
                <a:latin typeface="Times New Roman"/>
                <a:cs typeface="Times New Roman"/>
              </a:rPr>
              <a:t> ‘the scramble for Africa’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Berliner-</a:t>
            </a:r>
            <a:r>
              <a:rPr lang="en-GB" dirty="0" err="1" smtClean="0">
                <a:latin typeface="Times New Roman"/>
                <a:cs typeface="Times New Roman"/>
              </a:rPr>
              <a:t>konferencen</a:t>
            </a:r>
            <a:r>
              <a:rPr lang="en-GB" dirty="0" smtClean="0">
                <a:latin typeface="Times New Roman"/>
                <a:cs typeface="Times New Roman"/>
              </a:rPr>
              <a:t> 1884-85 </a:t>
            </a:r>
            <a:r>
              <a:rPr lang="en-GB" dirty="0" err="1" smtClean="0">
                <a:latin typeface="Times New Roman"/>
                <a:cs typeface="Times New Roman"/>
              </a:rPr>
              <a:t>regulerede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koloniseringen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Afrika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smtClean="0">
                <a:latin typeface="Times New Roman"/>
                <a:cs typeface="Times New Roman"/>
              </a:rPr>
              <a:t>Den aggressive </a:t>
            </a:r>
            <a:r>
              <a:rPr lang="en-GB" dirty="0" err="1" smtClean="0">
                <a:latin typeface="Times New Roman"/>
                <a:cs typeface="Times New Roman"/>
              </a:rPr>
              <a:t>kolonialisme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Afrika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startede</a:t>
            </a:r>
            <a:r>
              <a:rPr lang="en-GB" dirty="0" smtClean="0">
                <a:latin typeface="Times New Roman"/>
                <a:cs typeface="Times New Roman"/>
              </a:rPr>
              <a:t> med </a:t>
            </a:r>
            <a:r>
              <a:rPr lang="en-GB" dirty="0" err="1" smtClean="0">
                <a:latin typeface="Times New Roman"/>
                <a:cs typeface="Times New Roman"/>
              </a:rPr>
              <a:t>ophøret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slavehandlen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et </a:t>
            </a:r>
            <a:r>
              <a:rPr lang="en-GB" dirty="0" err="1" smtClean="0">
                <a:latin typeface="Times New Roman"/>
                <a:cs typeface="Times New Roman"/>
              </a:rPr>
              <a:t>forsøg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på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erstatte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tropiske</a:t>
            </a:r>
            <a:r>
              <a:rPr lang="en-GB" dirty="0" smtClean="0">
                <a:latin typeface="Times New Roman"/>
                <a:cs typeface="Times New Roman"/>
              </a:rPr>
              <a:t>/</a:t>
            </a:r>
            <a:r>
              <a:rPr lang="en-GB" dirty="0" err="1" smtClean="0">
                <a:latin typeface="Times New Roman"/>
                <a:cs typeface="Times New Roman"/>
              </a:rPr>
              <a:t>subtropiske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landbrugsvarer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Amerika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ville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blive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dyrere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pga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slaveriets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ophævelse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Også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ønske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kompensation</a:t>
            </a:r>
            <a:r>
              <a:rPr lang="en-GB" dirty="0" smtClean="0">
                <a:latin typeface="Times New Roman"/>
                <a:cs typeface="Times New Roman"/>
              </a:rPr>
              <a:t> for tab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profit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slavehandlen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Kolonialisterne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krævede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dyrkning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nye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afgrøder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småbønder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tvangsarbejde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skatter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osv</a:t>
            </a:r>
            <a:r>
              <a:rPr lang="en-GB" dirty="0" smtClean="0">
                <a:latin typeface="Times New Roman"/>
                <a:cs typeface="Times New Roman"/>
              </a:rPr>
              <a:t> – </a:t>
            </a:r>
            <a:r>
              <a:rPr lang="en-GB" dirty="0" err="1" smtClean="0">
                <a:latin typeface="Times New Roman"/>
                <a:cs typeface="Times New Roman"/>
              </a:rPr>
              <a:t>nogle</a:t>
            </a:r>
            <a:r>
              <a:rPr lang="en-GB" dirty="0" smtClean="0">
                <a:latin typeface="Times New Roman"/>
                <a:cs typeface="Times New Roman"/>
              </a:rPr>
              <a:t> slog sig </a:t>
            </a:r>
            <a:r>
              <a:rPr lang="en-GB" dirty="0" err="1" smtClean="0">
                <a:latin typeface="Times New Roman"/>
                <a:cs typeface="Times New Roman"/>
              </a:rPr>
              <a:t>ned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selv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plantageeejere</a:t>
            </a:r>
            <a:endParaRPr lang="en-GB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Imperialismeteorier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>
                <a:latin typeface="Times New Roman"/>
                <a:cs typeface="Times New Roman"/>
              </a:rPr>
              <a:t>Imperialismeteorierne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begyndelsen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det</a:t>
            </a:r>
            <a:r>
              <a:rPr lang="en-GB" dirty="0" smtClean="0">
                <a:latin typeface="Times New Roman"/>
                <a:cs typeface="Times New Roman"/>
              </a:rPr>
              <a:t> 20. </a:t>
            </a:r>
            <a:r>
              <a:rPr lang="en-GB" dirty="0" err="1" smtClean="0">
                <a:latin typeface="Times New Roman"/>
                <a:cs typeface="Times New Roman"/>
              </a:rPr>
              <a:t>århundrede</a:t>
            </a:r>
            <a:r>
              <a:rPr lang="en-GB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GB" dirty="0" err="1" smtClean="0">
                <a:latin typeface="Times New Roman"/>
                <a:cs typeface="Times New Roman"/>
              </a:rPr>
              <a:t>Hobsons</a:t>
            </a:r>
            <a:r>
              <a:rPr lang="en-GB" dirty="0" smtClean="0">
                <a:latin typeface="Times New Roman"/>
                <a:cs typeface="Times New Roman"/>
              </a:rPr>
              <a:t> bog </a:t>
            </a:r>
            <a:r>
              <a:rPr lang="en-GB" i="1" dirty="0" smtClean="0">
                <a:latin typeface="Times New Roman"/>
                <a:cs typeface="Times New Roman"/>
              </a:rPr>
              <a:t>Imperialism</a:t>
            </a:r>
            <a:r>
              <a:rPr lang="en-GB" dirty="0" smtClean="0">
                <a:latin typeface="Times New Roman"/>
                <a:cs typeface="Times New Roman"/>
              </a:rPr>
              <a:t> 1902: </a:t>
            </a:r>
            <a:r>
              <a:rPr lang="en-GB" dirty="0" err="1" smtClean="0">
                <a:latin typeface="Times New Roman"/>
                <a:cs typeface="Times New Roman"/>
              </a:rPr>
              <a:t>Kolonisering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tropiske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subtropiske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områder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beboet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‘</a:t>
            </a:r>
            <a:r>
              <a:rPr lang="en-GB" dirty="0" err="1" smtClean="0">
                <a:latin typeface="Times New Roman"/>
                <a:cs typeface="Times New Roman"/>
              </a:rPr>
              <a:t>lavere</a:t>
            </a:r>
            <a:r>
              <a:rPr lang="en-GB" dirty="0" smtClean="0">
                <a:latin typeface="Times New Roman"/>
                <a:cs typeface="Times New Roman"/>
              </a:rPr>
              <a:t> racer’. </a:t>
            </a:r>
            <a:r>
              <a:rPr lang="en-GB" dirty="0" err="1" smtClean="0">
                <a:latin typeface="Times New Roman"/>
                <a:cs typeface="Times New Roman"/>
              </a:rPr>
              <a:t>Motiv</a:t>
            </a:r>
            <a:r>
              <a:rPr lang="en-GB" dirty="0" smtClean="0">
                <a:latin typeface="Times New Roman"/>
                <a:cs typeface="Times New Roman"/>
              </a:rPr>
              <a:t>: </a:t>
            </a:r>
            <a:r>
              <a:rPr lang="en-GB" dirty="0" err="1" smtClean="0">
                <a:latin typeface="Times New Roman"/>
                <a:cs typeface="Times New Roman"/>
              </a:rPr>
              <a:t>Gevinst</a:t>
            </a:r>
            <a:r>
              <a:rPr lang="en-GB" dirty="0" smtClean="0">
                <a:latin typeface="Times New Roman"/>
                <a:cs typeface="Times New Roman"/>
              </a:rPr>
              <a:t> for </a:t>
            </a:r>
            <a:r>
              <a:rPr lang="en-GB" dirty="0" err="1" smtClean="0">
                <a:latin typeface="Times New Roman"/>
                <a:cs typeface="Times New Roman"/>
              </a:rPr>
              <a:t>visse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klasser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militæret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osv</a:t>
            </a:r>
            <a:r>
              <a:rPr lang="en-GB" dirty="0" smtClean="0">
                <a:latin typeface="Times New Roman"/>
                <a:cs typeface="Times New Roman"/>
              </a:rPr>
              <a:t>), </a:t>
            </a:r>
            <a:r>
              <a:rPr lang="en-GB" dirty="0" err="1" smtClean="0">
                <a:latin typeface="Times New Roman"/>
                <a:cs typeface="Times New Roman"/>
              </a:rPr>
              <a:t>finanskapital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overproduktion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overskud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kapital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Derimod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havde</a:t>
            </a:r>
            <a:r>
              <a:rPr lang="en-GB" dirty="0" smtClean="0">
                <a:latin typeface="Times New Roman"/>
                <a:cs typeface="Times New Roman"/>
              </a:rPr>
              <a:t> UK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nogen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handelsfordel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betragtelige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udgifter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administration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kolonierne</a:t>
            </a:r>
            <a:r>
              <a:rPr lang="en-GB" dirty="0" smtClean="0">
                <a:latin typeface="Times New Roman"/>
                <a:cs typeface="Times New Roman"/>
              </a:rPr>
              <a:t> – </a:t>
            </a:r>
            <a:r>
              <a:rPr lang="en-GB" u="sng" dirty="0" err="1" smtClean="0">
                <a:latin typeface="Times New Roman"/>
                <a:cs typeface="Times New Roman"/>
              </a:rPr>
              <a:t>nationalisme</a:t>
            </a:r>
            <a:r>
              <a:rPr lang="en-GB" u="sng" dirty="0" smtClean="0">
                <a:latin typeface="Times New Roman"/>
                <a:cs typeface="Times New Roman"/>
              </a:rPr>
              <a:t> </a:t>
            </a:r>
            <a:r>
              <a:rPr lang="en-GB" u="sng" dirty="0" err="1" smtClean="0">
                <a:latin typeface="Times New Roman"/>
                <a:cs typeface="Times New Roman"/>
              </a:rPr>
              <a:t>ligger</a:t>
            </a:r>
            <a:r>
              <a:rPr lang="en-GB" u="sng" dirty="0" smtClean="0">
                <a:latin typeface="Times New Roman"/>
                <a:cs typeface="Times New Roman"/>
              </a:rPr>
              <a:t> </a:t>
            </a:r>
            <a:r>
              <a:rPr lang="en-GB" u="sng" dirty="0" err="1" smtClean="0">
                <a:latin typeface="Times New Roman"/>
                <a:cs typeface="Times New Roman"/>
              </a:rPr>
              <a:t>også</a:t>
            </a:r>
            <a:r>
              <a:rPr lang="en-GB" u="sng" dirty="0" smtClean="0">
                <a:latin typeface="Times New Roman"/>
                <a:cs typeface="Times New Roman"/>
              </a:rPr>
              <a:t> bag</a:t>
            </a:r>
          </a:p>
          <a:p>
            <a:pPr lvl="1"/>
            <a:r>
              <a:rPr lang="en-GB" dirty="0" smtClean="0">
                <a:latin typeface="Times New Roman"/>
                <a:cs typeface="Times New Roman"/>
              </a:rPr>
              <a:t>Lenin: </a:t>
            </a:r>
            <a:r>
              <a:rPr lang="en-GB" dirty="0" err="1" smtClean="0">
                <a:latin typeface="Times New Roman"/>
                <a:cs typeface="Times New Roman"/>
              </a:rPr>
              <a:t>Kapitalkoncentration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monopoler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finanskapital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kapitaleksport</a:t>
            </a:r>
            <a:r>
              <a:rPr lang="en-GB" dirty="0" smtClean="0">
                <a:latin typeface="Times New Roman"/>
                <a:cs typeface="Times New Roman"/>
              </a:rPr>
              <a:t>, ser </a:t>
            </a:r>
            <a:r>
              <a:rPr lang="en-GB" dirty="0" err="1" smtClean="0">
                <a:latin typeface="Times New Roman"/>
                <a:cs typeface="Times New Roman"/>
              </a:rPr>
              <a:t>kampen</a:t>
            </a:r>
            <a:r>
              <a:rPr lang="en-GB" dirty="0" smtClean="0">
                <a:latin typeface="Times New Roman"/>
                <a:cs typeface="Times New Roman"/>
              </a:rPr>
              <a:t> for </a:t>
            </a:r>
            <a:r>
              <a:rPr lang="en-GB" dirty="0" err="1" smtClean="0">
                <a:latin typeface="Times New Roman"/>
                <a:cs typeface="Times New Roman"/>
              </a:rPr>
              <a:t>kolonier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nationale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kampe</a:t>
            </a:r>
            <a:endParaRPr lang="en-GB" dirty="0" smtClean="0">
              <a:latin typeface="Times New Roman"/>
              <a:cs typeface="Times New Roman"/>
            </a:endParaRPr>
          </a:p>
          <a:p>
            <a:pPr lvl="1"/>
            <a:r>
              <a:rPr lang="en-GB" dirty="0" smtClean="0">
                <a:latin typeface="Times New Roman"/>
                <a:cs typeface="Times New Roman"/>
              </a:rPr>
              <a:t>Luxemburg: </a:t>
            </a:r>
            <a:r>
              <a:rPr lang="en-GB" dirty="0" err="1" smtClean="0">
                <a:latin typeface="Times New Roman"/>
                <a:cs typeface="Times New Roman"/>
              </a:rPr>
              <a:t>Markeder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arbejdskraft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råmaterialer</a:t>
            </a:r>
            <a:r>
              <a:rPr lang="en-GB" dirty="0" smtClean="0">
                <a:latin typeface="Times New Roman"/>
                <a:cs typeface="Times New Roman"/>
              </a:rPr>
              <a:t> men </a:t>
            </a:r>
            <a:r>
              <a:rPr lang="en-GB" dirty="0" err="1" smtClean="0">
                <a:latin typeface="Times New Roman"/>
                <a:cs typeface="Times New Roman"/>
              </a:rPr>
              <a:t>også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nødvendighed</a:t>
            </a:r>
            <a:r>
              <a:rPr lang="en-GB" dirty="0" smtClean="0">
                <a:latin typeface="Times New Roman"/>
                <a:cs typeface="Times New Roman"/>
              </a:rPr>
              <a:t> for at </a:t>
            </a:r>
            <a:r>
              <a:rPr lang="en-GB" dirty="0" err="1" smtClean="0">
                <a:latin typeface="Times New Roman"/>
                <a:cs typeface="Times New Roman"/>
              </a:rPr>
              <a:t>realisere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merværdien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altså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søgning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efter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markedsekspansion</a:t>
            </a:r>
            <a:endParaRPr lang="en-GB" dirty="0" smtClean="0">
              <a:latin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Problemer</a:t>
            </a:r>
            <a:r>
              <a:rPr lang="en-GB" dirty="0" smtClean="0"/>
              <a:t> med </a:t>
            </a:r>
            <a:r>
              <a:rPr lang="en-GB" dirty="0" err="1" smtClean="0"/>
              <a:t>klassisk</a:t>
            </a:r>
            <a:r>
              <a:rPr lang="en-GB" dirty="0" smtClean="0"/>
              <a:t> </a:t>
            </a:r>
            <a:r>
              <a:rPr lang="en-GB" dirty="0" err="1" smtClean="0"/>
              <a:t>imperialisme-teori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>
                <a:latin typeface="Times New Roman"/>
                <a:cs typeface="Times New Roman"/>
              </a:rPr>
              <a:t>Bundet</a:t>
            </a:r>
            <a:r>
              <a:rPr lang="en-GB" dirty="0" smtClean="0">
                <a:latin typeface="Times New Roman"/>
                <a:cs typeface="Times New Roman"/>
              </a:rPr>
              <a:t> op </a:t>
            </a:r>
            <a:r>
              <a:rPr lang="en-GB" dirty="0" err="1" smtClean="0">
                <a:latin typeface="Times New Roman"/>
                <a:cs typeface="Times New Roman"/>
              </a:rPr>
              <a:t>på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konstatering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fænomer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blev</a:t>
            </a:r>
            <a:r>
              <a:rPr lang="en-GB" dirty="0" smtClean="0">
                <a:latin typeface="Times New Roman"/>
                <a:cs typeface="Times New Roman"/>
              </a:rPr>
              <a:t> sat </a:t>
            </a:r>
            <a:r>
              <a:rPr lang="en-GB" dirty="0" err="1" smtClean="0">
                <a:latin typeface="Times New Roman"/>
                <a:cs typeface="Times New Roman"/>
              </a:rPr>
              <a:t>sammen</a:t>
            </a:r>
            <a:r>
              <a:rPr lang="en-GB" dirty="0" smtClean="0">
                <a:latin typeface="Times New Roman"/>
                <a:cs typeface="Times New Roman"/>
              </a:rPr>
              <a:t> med dele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marx’sk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teori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smtClean="0">
                <a:latin typeface="Times New Roman"/>
                <a:cs typeface="Times New Roman"/>
              </a:rPr>
              <a:t>Lenin: </a:t>
            </a:r>
            <a:r>
              <a:rPr lang="en-GB" dirty="0" err="1" smtClean="0">
                <a:latin typeface="Times New Roman"/>
                <a:cs typeface="Times New Roman"/>
              </a:rPr>
              <a:t>Ligger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forlængelse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Hobson med et </a:t>
            </a:r>
            <a:r>
              <a:rPr lang="en-GB" dirty="0" err="1" smtClean="0">
                <a:latin typeface="Times New Roman"/>
                <a:cs typeface="Times New Roman"/>
              </a:rPr>
              <a:t>socialistisk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tvist</a:t>
            </a:r>
            <a:r>
              <a:rPr lang="en-GB" dirty="0" smtClean="0">
                <a:latin typeface="Times New Roman"/>
                <a:cs typeface="Times New Roman"/>
              </a:rPr>
              <a:t>  - </a:t>
            </a:r>
            <a:r>
              <a:rPr lang="en-GB" dirty="0" err="1" smtClean="0">
                <a:latin typeface="Times New Roman"/>
                <a:cs typeface="Times New Roman"/>
              </a:rPr>
              <a:t>han</a:t>
            </a:r>
            <a:r>
              <a:rPr lang="en-GB" dirty="0" smtClean="0">
                <a:latin typeface="Times New Roman"/>
                <a:cs typeface="Times New Roman"/>
              </a:rPr>
              <a:t> ser dog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vanskeligheder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modsætninger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blev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skabt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</a:p>
          <a:p>
            <a:r>
              <a:rPr lang="en-GB" dirty="0" err="1" smtClean="0">
                <a:latin typeface="Times New Roman"/>
                <a:cs typeface="Times New Roman"/>
              </a:rPr>
              <a:t>Kolonialisterne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tvang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arbejde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undersåtterne</a:t>
            </a:r>
            <a:r>
              <a:rPr lang="en-GB" dirty="0" smtClean="0">
                <a:latin typeface="Times New Roman"/>
                <a:cs typeface="Times New Roman"/>
              </a:rPr>
              <a:t>, men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begynde</a:t>
            </a:r>
            <a:r>
              <a:rPr lang="en-GB" dirty="0" smtClean="0">
                <a:latin typeface="Times New Roman"/>
                <a:cs typeface="Times New Roman"/>
              </a:rPr>
              <a:t> med </a:t>
            </a:r>
            <a:r>
              <a:rPr lang="en-GB" dirty="0" err="1" smtClean="0">
                <a:latin typeface="Times New Roman"/>
                <a:cs typeface="Times New Roman"/>
              </a:rPr>
              <a:t>var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kolonierne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just </a:t>
            </a:r>
            <a:r>
              <a:rPr lang="en-GB" dirty="0" err="1" smtClean="0">
                <a:latin typeface="Times New Roman"/>
                <a:cs typeface="Times New Roman"/>
              </a:rPr>
              <a:t>gode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afsætningsmarkeder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set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motiv</a:t>
            </a:r>
            <a:r>
              <a:rPr lang="en-GB" dirty="0" smtClean="0">
                <a:latin typeface="Times New Roman"/>
                <a:cs typeface="Times New Roman"/>
              </a:rPr>
              <a:t> for Luxemburg)</a:t>
            </a:r>
          </a:p>
          <a:p>
            <a:r>
              <a:rPr lang="en-GB" dirty="0" err="1" smtClean="0">
                <a:latin typeface="Times New Roman"/>
                <a:cs typeface="Times New Roman"/>
              </a:rPr>
              <a:t>Prøve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finde</a:t>
            </a:r>
            <a:r>
              <a:rPr lang="en-GB" dirty="0" smtClean="0">
                <a:latin typeface="Times New Roman"/>
                <a:cs typeface="Times New Roman"/>
              </a:rPr>
              <a:t> den </a:t>
            </a:r>
            <a:r>
              <a:rPr lang="en-GB" dirty="0" err="1" smtClean="0">
                <a:latin typeface="Times New Roman"/>
                <a:cs typeface="Times New Roman"/>
              </a:rPr>
              <a:t>underliggende</a:t>
            </a:r>
            <a:r>
              <a:rPr lang="en-GB" dirty="0" smtClean="0">
                <a:latin typeface="Times New Roman"/>
                <a:cs typeface="Times New Roman"/>
              </a:rPr>
              <a:t> drift, </a:t>
            </a:r>
            <a:r>
              <a:rPr lang="en-GB" dirty="0" err="1" smtClean="0">
                <a:latin typeface="Times New Roman"/>
                <a:cs typeface="Times New Roman"/>
              </a:rPr>
              <a:t>dvs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udviklinger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finanskapital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være</a:t>
            </a:r>
            <a:r>
              <a:rPr lang="en-GB" dirty="0" smtClean="0">
                <a:latin typeface="Times New Roman"/>
                <a:cs typeface="Times New Roman"/>
              </a:rPr>
              <a:t> en </a:t>
            </a:r>
            <a:r>
              <a:rPr lang="en-GB" dirty="0" err="1" smtClean="0">
                <a:latin typeface="Times New Roman"/>
                <a:cs typeface="Times New Roman"/>
              </a:rPr>
              <a:t>betingelse</a:t>
            </a:r>
            <a:r>
              <a:rPr lang="en-GB" dirty="0" smtClean="0">
                <a:latin typeface="Times New Roman"/>
                <a:cs typeface="Times New Roman"/>
              </a:rPr>
              <a:t> for de </a:t>
            </a:r>
            <a:r>
              <a:rPr lang="en-GB" dirty="0" err="1" smtClean="0">
                <a:latin typeface="Times New Roman"/>
                <a:cs typeface="Times New Roman"/>
              </a:rPr>
              <a:t>konkrete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investeringer</a:t>
            </a:r>
            <a:r>
              <a:rPr lang="en-GB" dirty="0" smtClean="0">
                <a:latin typeface="Times New Roman"/>
                <a:cs typeface="Times New Roman"/>
              </a:rPr>
              <a:t>, men </a:t>
            </a:r>
            <a:r>
              <a:rPr lang="en-GB" dirty="0" err="1" smtClean="0">
                <a:latin typeface="Times New Roman"/>
                <a:cs typeface="Times New Roman"/>
              </a:rPr>
              <a:t>det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finanskapitalen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skaber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dem</a:t>
            </a:r>
            <a:endParaRPr lang="en-GB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Den </a:t>
            </a:r>
            <a:r>
              <a:rPr lang="en-GB" dirty="0" err="1" smtClean="0"/>
              <a:t>realiserede</a:t>
            </a:r>
            <a:r>
              <a:rPr lang="en-GB" dirty="0" smtClean="0"/>
              <a:t> </a:t>
            </a:r>
            <a:r>
              <a:rPr lang="en-GB" dirty="0" err="1" smtClean="0"/>
              <a:t>kolonialisme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dens </a:t>
            </a:r>
            <a:r>
              <a:rPr lang="en-GB" dirty="0" err="1" smtClean="0"/>
              <a:t>ophør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>
                <a:latin typeface="Times New Roman"/>
                <a:cs typeface="Times New Roman"/>
              </a:rPr>
              <a:t>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arbejdskraft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et </a:t>
            </a:r>
            <a:r>
              <a:rPr lang="en-GB" dirty="0" err="1" smtClean="0">
                <a:latin typeface="Times New Roman"/>
                <a:cs typeface="Times New Roman"/>
              </a:rPr>
              <a:t>underliggende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motiv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dvs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sidste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produktionen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merværdi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smtClean="0">
                <a:latin typeface="Times New Roman"/>
                <a:cs typeface="Times New Roman"/>
              </a:rPr>
              <a:t>De </a:t>
            </a:r>
            <a:r>
              <a:rPr lang="en-GB" dirty="0" err="1" smtClean="0">
                <a:latin typeface="Times New Roman"/>
                <a:cs typeface="Times New Roman"/>
              </a:rPr>
              <a:t>nye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kolonier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var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kilder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råvarer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dels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udefra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Amerika</a:t>
            </a:r>
            <a:r>
              <a:rPr lang="en-GB" dirty="0" smtClean="0">
                <a:latin typeface="Times New Roman"/>
                <a:cs typeface="Times New Roman"/>
              </a:rPr>
              <a:t> (cacao), </a:t>
            </a:r>
            <a:r>
              <a:rPr lang="en-GB" dirty="0" err="1" smtClean="0">
                <a:latin typeface="Times New Roman"/>
                <a:cs typeface="Times New Roman"/>
              </a:rPr>
              <a:t>Asien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te</a:t>
            </a:r>
            <a:r>
              <a:rPr lang="en-GB" dirty="0" smtClean="0">
                <a:latin typeface="Times New Roman"/>
                <a:cs typeface="Times New Roman"/>
              </a:rPr>
              <a:t>)) 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Men </a:t>
            </a:r>
            <a:r>
              <a:rPr lang="en-GB" dirty="0" err="1" smtClean="0">
                <a:latin typeface="Times New Roman"/>
                <a:cs typeface="Times New Roman"/>
              </a:rPr>
              <a:t>kolonierne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Afrika</a:t>
            </a:r>
            <a:r>
              <a:rPr lang="en-GB" dirty="0" smtClean="0">
                <a:latin typeface="Times New Roman"/>
                <a:cs typeface="Times New Roman"/>
              </a:rPr>
              <a:t> ‘</a:t>
            </a:r>
            <a:r>
              <a:rPr lang="en-GB" dirty="0" err="1" smtClean="0">
                <a:latin typeface="Times New Roman"/>
                <a:cs typeface="Times New Roman"/>
              </a:rPr>
              <a:t>leverede</a:t>
            </a:r>
            <a:r>
              <a:rPr lang="en-GB" dirty="0" smtClean="0">
                <a:latin typeface="Times New Roman"/>
                <a:cs typeface="Times New Roman"/>
              </a:rPr>
              <a:t>’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helt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hvad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skulle</a:t>
            </a:r>
            <a:r>
              <a:rPr lang="en-GB" dirty="0" smtClean="0">
                <a:latin typeface="Times New Roman"/>
                <a:cs typeface="Times New Roman"/>
              </a:rPr>
              <a:t> – </a:t>
            </a:r>
            <a:r>
              <a:rPr lang="en-GB" dirty="0" err="1" smtClean="0">
                <a:latin typeface="Times New Roman"/>
                <a:cs typeface="Times New Roman"/>
              </a:rPr>
              <a:t>kolonialisterne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undervurderede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vanskelighederne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Også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notere</a:t>
            </a:r>
            <a:r>
              <a:rPr lang="en-GB" dirty="0" smtClean="0">
                <a:latin typeface="Times New Roman"/>
                <a:cs typeface="Times New Roman"/>
              </a:rPr>
              <a:t> sig, at </a:t>
            </a:r>
            <a:r>
              <a:rPr lang="en-GB" dirty="0" err="1" smtClean="0">
                <a:latin typeface="Times New Roman"/>
                <a:cs typeface="Times New Roman"/>
              </a:rPr>
              <a:t>kolonialadministrationen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nødvendigvis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ønskede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smadre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præeksisterende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sociale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strukturer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Afkoloniseringen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omkring</a:t>
            </a:r>
            <a:r>
              <a:rPr lang="en-GB" dirty="0" smtClean="0">
                <a:latin typeface="Times New Roman"/>
                <a:cs typeface="Times New Roman"/>
              </a:rPr>
              <a:t> 1960 (</a:t>
            </a:r>
            <a:r>
              <a:rPr lang="en-GB" dirty="0" err="1" smtClean="0">
                <a:latin typeface="Times New Roman"/>
                <a:cs typeface="Times New Roman"/>
              </a:rPr>
              <a:t>Indien</a:t>
            </a:r>
            <a:r>
              <a:rPr lang="en-GB" dirty="0" smtClean="0">
                <a:latin typeface="Times New Roman"/>
                <a:cs typeface="Times New Roman"/>
              </a:rPr>
              <a:t> 1947)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nye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opkommende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nationale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styrer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USA </a:t>
            </a:r>
            <a:r>
              <a:rPr lang="en-GB" dirty="0" err="1" smtClean="0">
                <a:latin typeface="Times New Roman"/>
                <a:cs typeface="Times New Roman"/>
              </a:rPr>
              <a:t>bliver</a:t>
            </a:r>
            <a:r>
              <a:rPr lang="en-GB" dirty="0" smtClean="0">
                <a:latin typeface="Times New Roman"/>
                <a:cs typeface="Times New Roman"/>
              </a:rPr>
              <a:t> for </a:t>
            </a:r>
            <a:r>
              <a:rPr lang="en-GB" dirty="0" err="1" smtClean="0">
                <a:latin typeface="Times New Roman"/>
                <a:cs typeface="Times New Roman"/>
              </a:rPr>
              <a:t>alvor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stormagt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amerikansk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kapital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dominerende</a:t>
            </a:r>
            <a:r>
              <a:rPr lang="en-GB" dirty="0" smtClean="0">
                <a:latin typeface="Times New Roman"/>
                <a:cs typeface="Times New Roman"/>
              </a:rPr>
              <a:t> – </a:t>
            </a:r>
            <a:r>
              <a:rPr lang="en-GB" dirty="0" err="1" smtClean="0">
                <a:latin typeface="Times New Roman"/>
                <a:cs typeface="Times New Roman"/>
              </a:rPr>
              <a:t>imod</a:t>
            </a:r>
            <a:r>
              <a:rPr lang="en-GB" dirty="0" smtClean="0">
                <a:latin typeface="Times New Roman"/>
                <a:cs typeface="Times New Roman"/>
              </a:rPr>
              <a:t> sig </a:t>
            </a:r>
            <a:r>
              <a:rPr lang="en-GB" dirty="0" err="1" smtClean="0">
                <a:latin typeface="Times New Roman"/>
                <a:cs typeface="Times New Roman"/>
              </a:rPr>
              <a:t>Sovjetunionen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Kina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Ulige</a:t>
            </a:r>
            <a:r>
              <a:rPr lang="en-GB" dirty="0" smtClean="0"/>
              <a:t> </a:t>
            </a:r>
            <a:r>
              <a:rPr lang="en-GB" dirty="0" err="1" smtClean="0"/>
              <a:t>bytte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afhængighed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>
                <a:latin typeface="Times New Roman"/>
                <a:cs typeface="Times New Roman"/>
              </a:rPr>
              <a:t>Efter</a:t>
            </a:r>
            <a:r>
              <a:rPr lang="en-GB" dirty="0" smtClean="0">
                <a:latin typeface="Times New Roman"/>
                <a:cs typeface="Times New Roman"/>
              </a:rPr>
              <a:t> 2. </a:t>
            </a:r>
            <a:r>
              <a:rPr lang="en-GB" dirty="0" err="1" smtClean="0">
                <a:latin typeface="Times New Roman"/>
                <a:cs typeface="Times New Roman"/>
              </a:rPr>
              <a:t>verdenskrig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teorier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bytte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især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mellem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landbrugsvarer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3. </a:t>
            </a:r>
            <a:r>
              <a:rPr lang="en-GB" dirty="0" err="1" smtClean="0">
                <a:latin typeface="Times New Roman"/>
                <a:cs typeface="Times New Roman"/>
              </a:rPr>
              <a:t>verden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industrivarer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vesten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Udviklet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mindst</a:t>
            </a:r>
            <a:r>
              <a:rPr lang="en-GB" dirty="0" smtClean="0">
                <a:latin typeface="Times New Roman"/>
                <a:cs typeface="Times New Roman"/>
              </a:rPr>
              <a:t> for </a:t>
            </a:r>
            <a:r>
              <a:rPr lang="en-GB" dirty="0" err="1" smtClean="0">
                <a:latin typeface="Times New Roman"/>
                <a:cs typeface="Times New Roman"/>
              </a:rPr>
              <a:t>Latinamerika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Interessant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analysere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Brasiliens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rolle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1800-tallet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forhold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UK (Marini): </a:t>
            </a:r>
            <a:r>
              <a:rPr lang="en-GB" dirty="0" err="1" smtClean="0">
                <a:latin typeface="Times New Roman"/>
                <a:cs typeface="Times New Roman"/>
              </a:rPr>
              <a:t>billige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konsumvarer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arbejderne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sukker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kaffe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tobak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hjalp</a:t>
            </a:r>
            <a:r>
              <a:rPr lang="en-GB" dirty="0" smtClean="0">
                <a:latin typeface="Times New Roman"/>
                <a:cs typeface="Times New Roman"/>
              </a:rPr>
              <a:t> med </a:t>
            </a:r>
            <a:r>
              <a:rPr lang="en-GB" dirty="0" err="1" smtClean="0">
                <a:latin typeface="Times New Roman"/>
                <a:cs typeface="Times New Roman"/>
              </a:rPr>
              <a:t>til</a:t>
            </a:r>
            <a:r>
              <a:rPr lang="en-GB" dirty="0" smtClean="0">
                <a:latin typeface="Times New Roman"/>
                <a:cs typeface="Times New Roman"/>
              </a:rPr>
              <a:t> at </a:t>
            </a:r>
            <a:r>
              <a:rPr lang="en-GB" dirty="0" err="1" smtClean="0">
                <a:latin typeface="Times New Roman"/>
                <a:cs typeface="Times New Roman"/>
              </a:rPr>
              <a:t>forbedre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levevilkårene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reelt</a:t>
            </a:r>
            <a:r>
              <a:rPr lang="en-GB" dirty="0" smtClean="0">
                <a:latin typeface="Times New Roman"/>
                <a:cs typeface="Times New Roman"/>
              </a:rPr>
              <a:t> en </a:t>
            </a:r>
            <a:r>
              <a:rPr lang="en-GB" dirty="0" err="1" smtClean="0">
                <a:latin typeface="Times New Roman"/>
                <a:cs typeface="Times New Roman"/>
              </a:rPr>
              <a:t>måde</a:t>
            </a:r>
            <a:r>
              <a:rPr lang="en-GB" dirty="0" smtClean="0">
                <a:latin typeface="Times New Roman"/>
                <a:cs typeface="Times New Roman"/>
              </a:rPr>
              <a:t> at hive mere </a:t>
            </a:r>
            <a:r>
              <a:rPr lang="en-GB" dirty="0" err="1" smtClean="0">
                <a:latin typeface="Times New Roman"/>
                <a:cs typeface="Times New Roman"/>
              </a:rPr>
              <a:t>relativ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merværdi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arbejderklassen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gennem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teknologiske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opgraderinger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På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nuværende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tidspunkt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industrivarer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Øst</a:t>
            </a:r>
            <a:r>
              <a:rPr lang="en-GB" dirty="0" smtClean="0">
                <a:latin typeface="Times New Roman"/>
                <a:cs typeface="Times New Roman"/>
              </a:rPr>
              <a:t>-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Sydasien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råvarer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mindst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mineraler</a:t>
            </a:r>
            <a:r>
              <a:rPr lang="en-GB" dirty="0" smtClean="0">
                <a:latin typeface="Times New Roman"/>
                <a:cs typeface="Times New Roman"/>
              </a:rPr>
              <a:t>)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fattigste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lande</a:t>
            </a:r>
            <a:r>
              <a:rPr lang="en-GB" dirty="0" smtClean="0">
                <a:latin typeface="Times New Roman"/>
                <a:cs typeface="Times New Roman"/>
              </a:rPr>
              <a:t>,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vestlige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firmaer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sidder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centrum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begge</a:t>
            </a:r>
            <a:r>
              <a:rPr lang="en-GB" dirty="0" smtClean="0">
                <a:latin typeface="Times New Roman"/>
                <a:cs typeface="Times New Roman"/>
              </a:rPr>
              <a:t> dele (</a:t>
            </a:r>
            <a:r>
              <a:rPr lang="en-GB" dirty="0" err="1" smtClean="0">
                <a:latin typeface="Times New Roman"/>
                <a:cs typeface="Times New Roman"/>
              </a:rPr>
              <a:t>stort</a:t>
            </a:r>
            <a:r>
              <a:rPr lang="en-GB" dirty="0" smtClean="0">
                <a:latin typeface="Times New Roman"/>
                <a:cs typeface="Times New Roman"/>
              </a:rPr>
              <a:t> set) –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bytte</a:t>
            </a:r>
            <a:r>
              <a:rPr lang="en-GB" dirty="0" smtClean="0">
                <a:latin typeface="Times New Roman"/>
                <a:cs typeface="Times New Roman"/>
              </a:rPr>
              <a:t>, men </a:t>
            </a:r>
            <a:r>
              <a:rPr lang="en-GB" dirty="0" err="1" smtClean="0">
                <a:latin typeface="Times New Roman"/>
                <a:cs typeface="Times New Roman"/>
              </a:rPr>
              <a:t>ulige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udbytning</a:t>
            </a:r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err="1" smtClean="0">
                <a:latin typeface="Times New Roman"/>
                <a:cs typeface="Times New Roman"/>
              </a:rPr>
              <a:t>Hvis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råstoffer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produceres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billigt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eller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hvis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især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findes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fattige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lande</a:t>
            </a:r>
            <a:r>
              <a:rPr lang="en-GB" dirty="0" smtClean="0">
                <a:latin typeface="Times New Roman"/>
                <a:cs typeface="Times New Roman"/>
              </a:rPr>
              <a:t> (</a:t>
            </a:r>
            <a:r>
              <a:rPr lang="en-GB" dirty="0" err="1" smtClean="0">
                <a:latin typeface="Times New Roman"/>
                <a:cs typeface="Times New Roman"/>
              </a:rPr>
              <a:t>mineraler</a:t>
            </a:r>
            <a:r>
              <a:rPr lang="en-GB" dirty="0" smtClean="0">
                <a:latin typeface="Times New Roman"/>
                <a:cs typeface="Times New Roman"/>
              </a:rPr>
              <a:t>), </a:t>
            </a:r>
            <a:r>
              <a:rPr lang="en-GB" dirty="0" err="1" smtClean="0">
                <a:latin typeface="Times New Roman"/>
                <a:cs typeface="Times New Roman"/>
              </a:rPr>
              <a:t>skal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nok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komme</a:t>
            </a:r>
            <a:r>
              <a:rPr lang="en-GB" dirty="0" smtClean="0">
                <a:latin typeface="Times New Roman"/>
                <a:cs typeface="Times New Roman"/>
              </a:rPr>
              <a:t> en </a:t>
            </a:r>
            <a:r>
              <a:rPr lang="en-GB" dirty="0" err="1" smtClean="0">
                <a:latin typeface="Times New Roman"/>
                <a:cs typeface="Times New Roman"/>
              </a:rPr>
              <a:t>udenlandsk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kapitalist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drage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nytte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det.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Nyere</a:t>
            </a:r>
            <a:r>
              <a:rPr lang="en-GB" dirty="0" smtClean="0"/>
              <a:t> </a:t>
            </a:r>
            <a:r>
              <a:rPr lang="en-GB" dirty="0" err="1" smtClean="0"/>
              <a:t>imperialismeteori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Times New Roman"/>
                <a:cs typeface="Times New Roman"/>
              </a:rPr>
              <a:t>“</a:t>
            </a:r>
            <a:r>
              <a:rPr lang="en-GB" dirty="0" err="1" smtClean="0">
                <a:latin typeface="Times New Roman"/>
                <a:cs typeface="Times New Roman"/>
              </a:rPr>
              <a:t>Imperialisme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rige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vestlige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landes</a:t>
            </a:r>
            <a:r>
              <a:rPr lang="en-GB" dirty="0" smtClean="0">
                <a:latin typeface="Times New Roman"/>
                <a:cs typeface="Times New Roman"/>
              </a:rPr>
              <a:t>  </a:t>
            </a:r>
            <a:r>
              <a:rPr lang="en-GB" dirty="0" err="1" smtClean="0">
                <a:latin typeface="Times New Roman"/>
                <a:cs typeface="Times New Roman"/>
              </a:rPr>
              <a:t>militære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politiske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indsats</a:t>
            </a:r>
            <a:r>
              <a:rPr lang="en-GB" dirty="0" smtClean="0">
                <a:latin typeface="Times New Roman"/>
                <a:cs typeface="Times New Roman"/>
              </a:rPr>
              <a:t> for at </a:t>
            </a:r>
            <a:r>
              <a:rPr lang="en-GB" dirty="0" err="1" smtClean="0">
                <a:latin typeface="Times New Roman"/>
                <a:cs typeface="Times New Roman"/>
              </a:rPr>
              <a:t>kanalisere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udpresse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merværdi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fra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underordnede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fattige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lande</a:t>
            </a:r>
            <a:r>
              <a:rPr lang="en-GB" dirty="0" smtClean="0">
                <a:latin typeface="Times New Roman"/>
                <a:cs typeface="Times New Roman"/>
              </a:rPr>
              <a:t>” (Cope, 136)</a:t>
            </a:r>
          </a:p>
          <a:p>
            <a:r>
              <a:rPr lang="en-GB" dirty="0" err="1" smtClean="0">
                <a:latin typeface="Times New Roman"/>
                <a:cs typeface="Times New Roman"/>
              </a:rPr>
              <a:t>Hvis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essensen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er</a:t>
            </a:r>
            <a:r>
              <a:rPr lang="en-GB" dirty="0" smtClean="0">
                <a:latin typeface="Times New Roman"/>
                <a:cs typeface="Times New Roman"/>
              </a:rPr>
              <a:t> at ‘</a:t>
            </a:r>
            <a:r>
              <a:rPr lang="en-GB" dirty="0" err="1" smtClean="0">
                <a:latin typeface="Times New Roman"/>
                <a:cs typeface="Times New Roman"/>
              </a:rPr>
              <a:t>kanalisere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og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udpresse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merværdi</a:t>
            </a:r>
            <a:r>
              <a:rPr lang="en-GB" dirty="0" smtClean="0">
                <a:latin typeface="Times New Roman"/>
                <a:cs typeface="Times New Roman"/>
              </a:rPr>
              <a:t>’ </a:t>
            </a:r>
            <a:r>
              <a:rPr lang="en-GB" dirty="0" err="1" smtClean="0">
                <a:latin typeface="Times New Roman"/>
                <a:cs typeface="Times New Roman"/>
              </a:rPr>
              <a:t>ophørte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imperialismen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ikke</a:t>
            </a:r>
            <a:r>
              <a:rPr lang="en-GB" dirty="0" smtClean="0">
                <a:latin typeface="Times New Roman"/>
                <a:cs typeface="Times New Roman"/>
              </a:rPr>
              <a:t> med </a:t>
            </a:r>
            <a:r>
              <a:rPr lang="en-GB" dirty="0" err="1" smtClean="0">
                <a:latin typeface="Times New Roman"/>
                <a:cs typeface="Times New Roman"/>
              </a:rPr>
              <a:t>afkoloniseringen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Også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konsekvenser</a:t>
            </a:r>
            <a:r>
              <a:rPr lang="en-GB" dirty="0" smtClean="0">
                <a:latin typeface="Times New Roman"/>
                <a:cs typeface="Times New Roman"/>
              </a:rPr>
              <a:t> for </a:t>
            </a:r>
            <a:r>
              <a:rPr lang="en-GB" dirty="0" err="1" smtClean="0">
                <a:latin typeface="Times New Roman"/>
                <a:cs typeface="Times New Roman"/>
              </a:rPr>
              <a:t>arbejdskraftens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vilkår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i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udviklede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lande</a:t>
            </a:r>
            <a:r>
              <a:rPr lang="en-GB" dirty="0" smtClean="0">
                <a:latin typeface="Times New Roman"/>
                <a:cs typeface="Times New Roman"/>
              </a:rPr>
              <a:t>. Lenin: </a:t>
            </a:r>
            <a:r>
              <a:rPr lang="en-GB" dirty="0" err="1" smtClean="0">
                <a:latin typeface="Times New Roman"/>
                <a:cs typeface="Times New Roman"/>
              </a:rPr>
              <a:t>arbejderaristokrati</a:t>
            </a:r>
            <a:r>
              <a:rPr lang="en-GB" dirty="0" smtClean="0">
                <a:latin typeface="Times New Roman"/>
                <a:cs typeface="Times New Roman"/>
              </a:rPr>
              <a:t>. I dag: </a:t>
            </a:r>
            <a:r>
              <a:rPr lang="en-GB" dirty="0" err="1" smtClean="0">
                <a:latin typeface="Times New Roman"/>
                <a:cs typeface="Times New Roman"/>
              </a:rPr>
              <a:t>Lønnen</a:t>
            </a:r>
            <a:r>
              <a:rPr lang="en-GB" dirty="0" smtClean="0">
                <a:latin typeface="Times New Roman"/>
                <a:cs typeface="Times New Roman"/>
              </a:rPr>
              <a:t> presses </a:t>
            </a:r>
            <a:r>
              <a:rPr lang="en-GB" dirty="0" err="1" smtClean="0">
                <a:latin typeface="Times New Roman"/>
                <a:cs typeface="Times New Roman"/>
              </a:rPr>
              <a:t>overalt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  <a:r>
              <a:rPr lang="en-GB" dirty="0" err="1" smtClean="0">
                <a:latin typeface="Times New Roman"/>
                <a:cs typeface="Times New Roman"/>
              </a:rPr>
              <a:t>Jeg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ville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tilføje</a:t>
            </a:r>
            <a:r>
              <a:rPr lang="en-GB" dirty="0" smtClean="0">
                <a:latin typeface="Times New Roman"/>
                <a:cs typeface="Times New Roman"/>
              </a:rPr>
              <a:t>: </a:t>
            </a:r>
            <a:r>
              <a:rPr lang="en-GB" dirty="0" err="1" smtClean="0">
                <a:latin typeface="Times New Roman"/>
                <a:cs typeface="Times New Roman"/>
              </a:rPr>
              <a:t>presse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ekstraprofitter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ud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latin typeface="Times New Roman"/>
                <a:cs typeface="Times New Roman"/>
              </a:rPr>
              <a:t>af</a:t>
            </a:r>
            <a:r>
              <a:rPr lang="en-GB" dirty="0" smtClean="0">
                <a:latin typeface="Times New Roman"/>
                <a:cs typeface="Times New Roman"/>
              </a:rPr>
              <a:t> de </a:t>
            </a:r>
            <a:r>
              <a:rPr lang="en-GB" dirty="0" err="1" smtClean="0">
                <a:latin typeface="Times New Roman"/>
                <a:cs typeface="Times New Roman"/>
              </a:rPr>
              <a:t>underordnede</a:t>
            </a:r>
            <a:r>
              <a:rPr lang="en-GB" smtClean="0">
                <a:latin typeface="Times New Roman"/>
                <a:cs typeface="Times New Roman"/>
              </a:rPr>
              <a:t> land.</a:t>
            </a:r>
            <a:endParaRPr lang="en-GB" dirty="0" smtClean="0">
              <a:latin typeface="Times New Roman"/>
              <a:cs typeface="Times New Roman"/>
            </a:endParaRPr>
          </a:p>
          <a:p>
            <a:endParaRPr lang="en-GB" dirty="0" smtClean="0">
              <a:latin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1964</TotalTime>
  <Words>1949</Words>
  <Application>Microsoft Macintosh PowerPoint</Application>
  <PresentationFormat>Skærmshow (4:3)</PresentationFormat>
  <Paragraphs>114</Paragraphs>
  <Slides>19</Slides>
  <Notes>2</Notes>
  <HiddenSlides>0</HiddenSlides>
  <MMClips>0</MMClips>
  <ScaleCrop>false</ScaleCrop>
  <HeadingPairs>
    <vt:vector size="4" baseType="variant">
      <vt:variant>
        <vt:lpstr>Designskabelon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Urban</vt:lpstr>
      <vt:lpstr>Marxisme in det 21. århundrede: Trekant’handel’ – råvareleverandører, finans- og industriproduktion</vt:lpstr>
      <vt:lpstr>Trekantshandlen / historisk tilbageblik</vt:lpstr>
      <vt:lpstr>Imperialismens historie / Asien</vt:lpstr>
      <vt:lpstr>Imperialismen historie/ Afrika</vt:lpstr>
      <vt:lpstr>Imperialismeteorier</vt:lpstr>
      <vt:lpstr>Problemer med klassisk imperialisme-teori</vt:lpstr>
      <vt:lpstr>Den realiserede kolonialisme og dens ophør</vt:lpstr>
      <vt:lpstr>Ulige bytte og afhængighed</vt:lpstr>
      <vt:lpstr>Nyere imperialismeteori</vt:lpstr>
      <vt:lpstr>Imperialisme – direkte investeringer</vt:lpstr>
      <vt:lpstr>Hvordan det fungerer i dag</vt:lpstr>
      <vt:lpstr>Værdikæden</vt:lpstr>
      <vt:lpstr>Fra fødevarer til mineraler Afrika</vt:lpstr>
      <vt:lpstr>Merværdi’overførsel’eller -tilegnelse</vt:lpstr>
      <vt:lpstr>Fra landbrug til masseproduktion - Østasien</vt:lpstr>
      <vt:lpstr>Udflagning</vt:lpstr>
      <vt:lpstr>Superudbytning og marginalisering</vt:lpstr>
      <vt:lpstr>Ressourceudbytning</vt:lpstr>
      <vt:lpstr>Konklusion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Marxisme in det 21. århundrede: Trekant’handel’ – råvareleverandører, finans- og industriproduktion</dc:title>
  <dc:creator>Karen H Petersen</dc:creator>
  <cp:lastModifiedBy>Karen Helveg Petersen</cp:lastModifiedBy>
  <cp:revision>17</cp:revision>
  <dcterms:created xsi:type="dcterms:W3CDTF">2017-09-12T14:41:20Z</dcterms:created>
  <dcterms:modified xsi:type="dcterms:W3CDTF">2017-09-12T15:25:34Z</dcterms:modified>
</cp:coreProperties>
</file>